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7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t>Kariyer Planlama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1024128"/>
            <a:ext cx="10515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FFFFFF"/>
                </a:solidFill>
                <a:latin typeface="Aptos"/>
              </a:defRPr>
            </a:pPr>
            <a:r>
              <a:t>1. Hafta • Kariyer Nedir? Ben Kimim?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057400"/>
            <a:ext cx="10332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>
                <a:solidFill>
                  <a:srgbClr val="FFFFFF"/>
                </a:solidFill>
                <a:latin typeface="Aptos"/>
              </a:defRPr>
            </a:pPr>
            <a:r>
              <a:t>Kariyer, mezuniyet günü başlayan bir süreç değildir.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3154680"/>
            <a:ext cx="9601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0">
                <a:solidFill>
                  <a:srgbClr val="FFFFFF"/>
                </a:solidFill>
                <a:latin typeface="Aptos"/>
              </a:defRPr>
            </a:pPr>
            <a:r>
              <a:t>Üniversitenin ilk gününden itibaren yaptığımız seçimlerle şekillenmeye başlar.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89204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B58F41"/>
                </a:solidFill>
                <a:latin typeface="Aptos"/>
              </a:defRPr>
            </a:pPr>
            <a:r>
              <a:t>Bugünün sorusu:  “Buradan nereye gideceksiniz?”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4C"/>
                </a:solidFill>
                <a:latin typeface="Aptos Display"/>
              </a:defRPr>
            </a:pPr>
            <a:r>
              <a:t>Önce Kendimize Sorular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17320"/>
            <a:ext cx="52120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1645920"/>
            <a:ext cx="46634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900" b="1">
                <a:solidFill>
                  <a:srgbClr val="4E6F4F"/>
                </a:solidFill>
                <a:latin typeface="Aptos"/>
              </a:defRPr>
            </a:pPr>
            <a:r>
              <a:t>Neden buradayım?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2194560"/>
            <a:ext cx="457200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Neden üniversiteye geldim?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Neden Ziraat Fakültesini seçtim?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Neden Toprak Bilimi ve Bitki Besleme Bölümündeyim?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Bu bölüm hakkında ne kadar bilgi sahibiyim?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417320"/>
            <a:ext cx="52120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2240" y="1645920"/>
            <a:ext cx="46634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900" b="1">
                <a:solidFill>
                  <a:srgbClr val="4E6F4F"/>
                </a:solidFill>
                <a:latin typeface="Aptos"/>
              </a:defRPr>
            </a:pPr>
            <a:r>
              <a:t>Nereye gitmek istiyorum?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37959" y="2194560"/>
            <a:ext cx="457200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Nasıl bir iş yapmak isterim?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Nasıl bir yaşam biçimi isterim?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Hangi alanlarda kendimi geliştirmek isterim?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Henüz bilmiyorsam, bunu nasıl keşfedebilirim?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01400" y="644652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828282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4C"/>
                </a:solidFill>
                <a:latin typeface="Aptos Display"/>
              </a:defRPr>
            </a:pPr>
            <a:r>
              <a:t>Meslek Nedir?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17320"/>
            <a:ext cx="103327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1">
                <a:solidFill>
                  <a:srgbClr val="1F374C"/>
                </a:solidFill>
                <a:latin typeface="Aptos"/>
              </a:defRPr>
            </a:pPr>
            <a:r>
              <a:t>Meslek; belirli bir eğitim, bilgi ve beceri gerektiren, kişinin yaşamını sürdürmek ve topluma katkı sağlamak amacıyla yaptığı iştir.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2743200"/>
            <a:ext cx="4846320" cy="24231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2971800"/>
            <a:ext cx="4297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900" b="1">
                <a:solidFill>
                  <a:srgbClr val="4E6F4F"/>
                </a:solidFill>
                <a:latin typeface="Aptos"/>
              </a:defRPr>
            </a:pPr>
            <a:r>
              <a:t>Örneğin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3520440"/>
            <a:ext cx="4206240" cy="1463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Ziraat mühendisi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Toprak bilimci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Öğretmen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Hekim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2743200"/>
            <a:ext cx="4846320" cy="24231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75120" y="2971800"/>
            <a:ext cx="4297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900" b="1">
                <a:solidFill>
                  <a:srgbClr val="4E6F4F"/>
                </a:solidFill>
                <a:latin typeface="Aptos"/>
              </a:defRPr>
            </a:pPr>
            <a:r>
              <a:t>Meslek bize ne söyler?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20840" y="3520440"/>
            <a:ext cx="4206240" cy="1463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Temel uzmanlık alanımızı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Aldığımız eğitimin niteliğini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Yapabileceğimiz işlerin genel çerçevesini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01400" y="644652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828282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4C"/>
                </a:solidFill>
                <a:latin typeface="Aptos Display"/>
              </a:defRPr>
            </a:pPr>
            <a:r>
              <a:t>Kariyer Nedir?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371600"/>
            <a:ext cx="1033272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1">
                <a:solidFill>
                  <a:srgbClr val="1F374C"/>
                </a:solidFill>
                <a:latin typeface="Aptos"/>
              </a:defRPr>
            </a:pPr>
            <a:r>
              <a:t>Kariyer; eğitim, iş deneyimi, beceriler, tercihler, başarılar ve zaman içinde alınan kararların oluşturduğu mesleki gelişim yoludur.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8720" y="2788920"/>
            <a:ext cx="97840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4E6F4F"/>
                </a:solidFill>
                <a:latin typeface="Aptos"/>
              </a:defRPr>
            </a:pPr>
            <a:r>
              <a:t>Meslek aynı olabilir; kariyer yolları farklı olabilir.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3703320"/>
            <a:ext cx="10332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3931920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900" b="1">
                <a:solidFill>
                  <a:srgbClr val="4E6F4F"/>
                </a:solidFill>
                <a:latin typeface="Aptos"/>
              </a:defRPr>
            </a:pPr>
            <a:r>
              <a:t>Örneğin bir Toprak Bilimi ve Bitki Besleme mezunu: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4480559"/>
            <a:ext cx="969264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Kamuda, özel sektörde, laboratuvarda veya danışmanlıkta çalışabilir; akademisyen, girişimci ya da dijital tarım uzmanı olabilir.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4652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828282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4C"/>
                </a:solidFill>
                <a:latin typeface="Aptos Display"/>
              </a:defRPr>
            </a:pPr>
            <a:r>
              <a:t>Meslek ve Kariyer Arasındaki Fark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17320"/>
            <a:ext cx="525780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1645920"/>
            <a:ext cx="4709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900" b="1">
                <a:solidFill>
                  <a:srgbClr val="4E6F4F"/>
                </a:solidFill>
                <a:latin typeface="Aptos"/>
              </a:defRPr>
            </a:pPr>
            <a:r>
              <a:t>MESLEK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2194560"/>
            <a:ext cx="46177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“Ne iş yapıyorum?” sorusuna daha yakındır.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Eğitim ve uzmanlık alanını ifade eder.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Örnek: Ziraat mühendisi.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417320"/>
            <a:ext cx="525780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2240" y="1645920"/>
            <a:ext cx="4709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900" b="1">
                <a:solidFill>
                  <a:srgbClr val="4E6F4F"/>
                </a:solidFill>
                <a:latin typeface="Aptos"/>
              </a:defRPr>
            </a:pPr>
            <a:r>
              <a:t>KARİYER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37959" y="2194560"/>
            <a:ext cx="46177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“Mesleki yaşamımda nasıl bir yol izliyorum?” sorusuna daha yakındır.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Zaman içinde gelişir ve değişebilir.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İlgi, yetenek, fırsat ve tercihlerden etkilenir.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5943600"/>
            <a:ext cx="10332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4E6F4F"/>
                </a:solidFill>
                <a:latin typeface="Aptos"/>
              </a:defRPr>
            </a:pPr>
            <a:r>
              <a:t>Aynı diploma → farklı deneyimler → farklı kariyerler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01400" y="644652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828282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4C"/>
                </a:solidFill>
                <a:latin typeface="Aptos Display"/>
              </a:defRPr>
            </a:pPr>
            <a:r>
              <a:t>Kariyer Planlama Nedir?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325880"/>
            <a:ext cx="103327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1F374C"/>
                </a:solidFill>
                <a:latin typeface="Aptos"/>
              </a:defRPr>
            </a:pPr>
            <a:r>
              <a:t>Kariyer planlama; kişinin kendisini tanıması, seçeneklerini araştırması, hedef belirlemesi ve bu hedeflere ulaşmak için gerekli adımları planlamasıdır.</a:t>
            </a:r>
          </a:p>
        </p:txBody>
      </p:sp>
      <p:sp>
        <p:nvSpPr>
          <p:cNvPr id="5" name="Oval 4"/>
          <p:cNvSpPr/>
          <p:nvPr/>
        </p:nvSpPr>
        <p:spPr>
          <a:xfrm>
            <a:off x="1280160" y="2788920"/>
            <a:ext cx="685800" cy="685800"/>
          </a:xfrm>
          <a:prstGeom prst="ellipse">
            <a:avLst/>
          </a:prstGeom>
          <a:solidFill>
            <a:srgbClr val="4E6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80160" y="2916936"/>
            <a:ext cx="685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703320"/>
            <a:ext cx="1874519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2D302E"/>
                </a:solidFill>
                <a:latin typeface="Aptos"/>
              </a:defRPr>
            </a:pPr>
            <a:r>
              <a:t>Kendini tanı</a:t>
            </a:r>
          </a:p>
        </p:txBody>
      </p:sp>
      <p:sp>
        <p:nvSpPr>
          <p:cNvPr id="8" name="Oval 7"/>
          <p:cNvSpPr/>
          <p:nvPr/>
        </p:nvSpPr>
        <p:spPr>
          <a:xfrm>
            <a:off x="3566160" y="2788920"/>
            <a:ext cx="685800" cy="685800"/>
          </a:xfrm>
          <a:prstGeom prst="ellipse">
            <a:avLst/>
          </a:prstGeom>
          <a:solidFill>
            <a:srgbClr val="4E6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66160" y="2916936"/>
            <a:ext cx="685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71800" y="3703320"/>
            <a:ext cx="1874519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2D302E"/>
                </a:solidFill>
                <a:latin typeface="Aptos"/>
              </a:defRPr>
            </a:pPr>
            <a:r>
              <a:t>Seçenekleri keşfet</a:t>
            </a:r>
          </a:p>
        </p:txBody>
      </p:sp>
      <p:sp>
        <p:nvSpPr>
          <p:cNvPr id="11" name="Oval 10"/>
          <p:cNvSpPr/>
          <p:nvPr/>
        </p:nvSpPr>
        <p:spPr>
          <a:xfrm>
            <a:off x="5852160" y="2788920"/>
            <a:ext cx="685800" cy="685800"/>
          </a:xfrm>
          <a:prstGeom prst="ellipse">
            <a:avLst/>
          </a:prstGeom>
          <a:solidFill>
            <a:srgbClr val="4E6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52160" y="2916936"/>
            <a:ext cx="685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57800" y="3703320"/>
            <a:ext cx="1874519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2D302E"/>
                </a:solidFill>
                <a:latin typeface="Aptos"/>
              </a:defRPr>
            </a:pPr>
            <a:r>
              <a:t>Hedef belirle</a:t>
            </a:r>
          </a:p>
        </p:txBody>
      </p:sp>
      <p:sp>
        <p:nvSpPr>
          <p:cNvPr id="14" name="Oval 13"/>
          <p:cNvSpPr/>
          <p:nvPr/>
        </p:nvSpPr>
        <p:spPr>
          <a:xfrm>
            <a:off x="8138160" y="2788920"/>
            <a:ext cx="685800" cy="685800"/>
          </a:xfrm>
          <a:prstGeom prst="ellipse">
            <a:avLst/>
          </a:prstGeom>
          <a:solidFill>
            <a:srgbClr val="4E6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38160" y="2916936"/>
            <a:ext cx="685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43800" y="3703320"/>
            <a:ext cx="1874519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2D302E"/>
                </a:solidFill>
                <a:latin typeface="Aptos"/>
              </a:defRPr>
            </a:pPr>
            <a:r>
              <a:t>Beceri geliştir</a:t>
            </a:r>
          </a:p>
        </p:txBody>
      </p:sp>
      <p:sp>
        <p:nvSpPr>
          <p:cNvPr id="17" name="Oval 16"/>
          <p:cNvSpPr/>
          <p:nvPr/>
        </p:nvSpPr>
        <p:spPr>
          <a:xfrm>
            <a:off x="10424160" y="2788920"/>
            <a:ext cx="685800" cy="685800"/>
          </a:xfrm>
          <a:prstGeom prst="ellipse">
            <a:avLst/>
          </a:prstGeom>
          <a:solidFill>
            <a:srgbClr val="4E6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424160" y="2916936"/>
            <a:ext cx="685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829800" y="3703320"/>
            <a:ext cx="1874519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2D302E"/>
                </a:solidFill>
                <a:latin typeface="Aptos"/>
              </a:defRPr>
            </a:pPr>
            <a:r>
              <a:t>Deneyim kazan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" y="5120640"/>
            <a:ext cx="99669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4E6F4F"/>
                </a:solidFill>
                <a:latin typeface="Aptos"/>
              </a:defRPr>
            </a:pPr>
            <a:r>
              <a:t>Plan yapmak, geleceği kesin olarak bilmek değil; değişen koşullara hazırlanmak demektir.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01400" y="644652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828282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4C"/>
                </a:solidFill>
                <a:latin typeface="Aptos Display"/>
              </a:defRPr>
            </a:pPr>
            <a:r>
              <a:t>İlk Adım: Ben Kimim?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32588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1F374C"/>
                </a:solidFill>
                <a:latin typeface="Aptos"/>
              </a:defRPr>
            </a:pPr>
            <a:r>
              <a:t>İyi bir kariyer planı, kişinin kendisini tanımasıyla başlar.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240280"/>
            <a:ext cx="3474720" cy="30632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2468880"/>
            <a:ext cx="2926079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900" b="1">
                <a:solidFill>
                  <a:srgbClr val="4E6F4F"/>
                </a:solidFill>
                <a:latin typeface="Aptos"/>
              </a:defRPr>
            </a:pPr>
            <a:r>
              <a:t>İlgi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017520"/>
            <a:ext cx="2834639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Neleri yapmaktan hoşlanıyorum?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Arazi, laboratuvar, bilgisayar, insanlarla çalışma?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70832" y="2240280"/>
            <a:ext cx="3474720" cy="30632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5152" y="2468880"/>
            <a:ext cx="2926079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900" b="1">
                <a:solidFill>
                  <a:srgbClr val="4E6F4F"/>
                </a:solidFill>
                <a:latin typeface="Aptos"/>
              </a:defRPr>
            </a:pPr>
            <a:r>
              <a:t>Yetenek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90872" y="3017520"/>
            <a:ext cx="2834639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Nelerde iyiyim?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Analiz, iletişim, gözlem, problem çözme?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73568" y="2240280"/>
            <a:ext cx="3474720" cy="30632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47888" y="2468880"/>
            <a:ext cx="2926079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900" b="1">
                <a:solidFill>
                  <a:srgbClr val="4E6F4F"/>
                </a:solidFill>
                <a:latin typeface="Aptos"/>
              </a:defRPr>
            </a:pPr>
            <a:r>
              <a:t>Değerler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93608" y="3017520"/>
            <a:ext cx="2834639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Benim için ne önemli?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Gelir, güvence, özgürlük, bilim, toplumsal katkı?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62356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4E6F4F"/>
                </a:solidFill>
                <a:latin typeface="Aptos"/>
              </a:defRPr>
            </a:pPr>
            <a:r>
              <a:t>Doğru ya da yanlış cevap yoktur; önemli olan size uygun olanı keşfetmektir.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01400" y="644652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828282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4C"/>
                </a:solidFill>
                <a:latin typeface="Aptos Display"/>
              </a:defRPr>
            </a:pPr>
            <a:r>
              <a:t>Toprak Bilimi Mezunu İçin Olası Yollar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417320"/>
            <a:ext cx="480060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1536192"/>
            <a:ext cx="44348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D302E"/>
                </a:solidFill>
                <a:latin typeface="Aptos"/>
              </a:defRPr>
            </a:pPr>
            <a:r>
              <a:t>Kamu kurumları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2286000"/>
            <a:ext cx="480060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2404872"/>
            <a:ext cx="44348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D302E"/>
                </a:solidFill>
                <a:latin typeface="Aptos"/>
              </a:defRPr>
            </a:pPr>
            <a:r>
              <a:t>Özel sektör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3154680"/>
            <a:ext cx="480060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3273552"/>
            <a:ext cx="44348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D302E"/>
                </a:solidFill>
                <a:latin typeface="Aptos"/>
              </a:defRPr>
            </a:pPr>
            <a:r>
              <a:t>Toprak / bitki analiz laboratuvarları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4023359"/>
            <a:ext cx="480060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7280" y="4142231"/>
            <a:ext cx="44348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D302E"/>
                </a:solidFill>
                <a:latin typeface="Aptos"/>
              </a:defRPr>
            </a:pPr>
            <a:r>
              <a:t>Gübre ve tarım girdileri sektörü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4892040"/>
            <a:ext cx="480060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97280" y="5010912"/>
            <a:ext cx="44348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D302E"/>
                </a:solidFill>
                <a:latin typeface="Aptos"/>
              </a:defRPr>
            </a:pPr>
            <a:r>
              <a:t>Tarım danışmanlığı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1417320"/>
            <a:ext cx="480060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0" y="1536192"/>
            <a:ext cx="44348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D302E"/>
                </a:solidFill>
                <a:latin typeface="Aptos"/>
              </a:defRPr>
            </a:pPr>
            <a:r>
              <a:t>Akademik kariyer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2286000"/>
            <a:ext cx="480060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83680" y="2404872"/>
            <a:ext cx="44348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D302E"/>
                </a:solidFill>
                <a:latin typeface="Aptos"/>
              </a:defRPr>
            </a:pPr>
            <a:r>
              <a:t>CBS – uzaktan algılama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0" y="3154680"/>
            <a:ext cx="480060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83680" y="3273552"/>
            <a:ext cx="44348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D302E"/>
                </a:solidFill>
                <a:latin typeface="Aptos"/>
              </a:defRPr>
            </a:pPr>
            <a:r>
              <a:t>Hassas ve dijital tarım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4023359"/>
            <a:ext cx="480060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83680" y="4142231"/>
            <a:ext cx="44348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D302E"/>
                </a:solidFill>
                <a:latin typeface="Aptos"/>
              </a:defRPr>
            </a:pPr>
            <a:r>
              <a:t>Girişimcilik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0" y="4892040"/>
            <a:ext cx="480060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83680" y="5010912"/>
            <a:ext cx="44348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D302E"/>
                </a:solidFill>
                <a:latin typeface="Aptos"/>
              </a:defRPr>
            </a:pPr>
            <a:r>
              <a:t>Uluslararası projeler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01400" y="644652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828282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4C"/>
                </a:solidFill>
                <a:latin typeface="Aptos Display"/>
              </a:defRPr>
            </a:pPr>
            <a:r>
              <a:t>Diploma Tek Başına Yeterli mi?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525780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1600200"/>
            <a:ext cx="4709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900" b="1">
                <a:solidFill>
                  <a:srgbClr val="4E6F4F"/>
                </a:solidFill>
                <a:latin typeface="Aptos"/>
              </a:defRPr>
            </a:pPr>
            <a:r>
              <a:t>MEZUN 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2148840"/>
            <a:ext cx="46177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Diploma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Dersleri tamamlamış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Sınırlı uygulama deneyimi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371600"/>
            <a:ext cx="525780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2240" y="1600200"/>
            <a:ext cx="4709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900" b="1">
                <a:solidFill>
                  <a:srgbClr val="4E6F4F"/>
                </a:solidFill>
                <a:latin typeface="Aptos"/>
              </a:defRPr>
            </a:pPr>
            <a:r>
              <a:t>MEZUN 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37959" y="2148840"/>
            <a:ext cx="46177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Diploma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İngilizce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CBS / veri analizi gibi dijital beceriler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Staj ve proje deneyimi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İletişim ve profesyonel çevre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5806440"/>
            <a:ext cx="103327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4E6F4F"/>
                </a:solidFill>
                <a:latin typeface="Aptos"/>
              </a:defRPr>
            </a:pPr>
            <a:r>
              <a:t>Kariyer planlamasının temel sorularından biri: Diplomanın yanına ne koyacağım?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01400" y="644652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828282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4C"/>
                </a:solidFill>
                <a:latin typeface="Aptos Display"/>
              </a:defRPr>
            </a:pPr>
            <a:r>
              <a:t>Üniversitedeki 4 Yılı Nasıl Kullanacağız?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325880"/>
            <a:ext cx="342900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1560" y="1554480"/>
            <a:ext cx="28803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900" b="1">
                <a:solidFill>
                  <a:srgbClr val="4E6F4F"/>
                </a:solidFill>
                <a:latin typeface="Aptos"/>
              </a:defRPr>
            </a:pPr>
            <a:r>
              <a:t>Öğren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2788920" cy="333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Temel meslek bilgisi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İngilizce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Dijital beceriler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Bilimsel düşünme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325880"/>
            <a:ext cx="342900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3440" y="1554480"/>
            <a:ext cx="28803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900" b="1">
                <a:solidFill>
                  <a:srgbClr val="4E6F4F"/>
                </a:solidFill>
                <a:latin typeface="Aptos"/>
              </a:defRPr>
            </a:pPr>
            <a:r>
              <a:t>Deneyim Kazan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09159" y="2103120"/>
            <a:ext cx="2788920" cy="333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Arazi ve laboratuvar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Staj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Araştırma projeleri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Öğrenci etkinlikleri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01000" y="1325880"/>
            <a:ext cx="342900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75320" y="1554480"/>
            <a:ext cx="28803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900" b="1">
                <a:solidFill>
                  <a:srgbClr val="4E6F4F"/>
                </a:solidFill>
                <a:latin typeface="Aptos"/>
              </a:defRPr>
            </a:pPr>
            <a:r>
              <a:t>Kendini Göster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2103120"/>
            <a:ext cx="2788920" cy="333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İletişim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Sunum becerisi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CV ve profesyonel profil</a:t>
            </a:r>
          </a:p>
          <a:p>
            <a:pPr>
              <a:spcAft>
                <a:spcPts val="700"/>
              </a:spcAft>
              <a:defRPr sz="1600">
                <a:solidFill>
                  <a:srgbClr val="2D302E"/>
                </a:solidFill>
                <a:latin typeface="Aptos"/>
              </a:defRPr>
            </a:pPr>
            <a:r>
              <a:t>• Mesleki çevre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80644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F374C"/>
                </a:solidFill>
                <a:latin typeface="Aptos"/>
              </a:defRPr>
            </a:pPr>
            <a:r>
              <a:t>Amaç: Mezun olduğunuzda yalnızca diploma sahibi değil, donanımlı bir mühendis olmak.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44652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828282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7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t>5 Yıl Sonra...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1024128"/>
            <a:ext cx="10515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FFFFFF"/>
                </a:solidFill>
                <a:latin typeface="Aptos"/>
              </a:defRPr>
            </a:pPr>
            <a:r>
              <a:t>Ders sonu mini etkinliği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Aptos"/>
              </a:defRPr>
            </a:pPr>
            <a:r>
              <a:t>“Beş yıl sonra kendimi __________________________</a:t>
            </a:r>
            <a:br/>
            <a:r>
              <a:t>olarak / hâlde görmek istiyorum.”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703320"/>
            <a:ext cx="1014984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0">
                <a:solidFill>
                  <a:srgbClr val="FFFFFF"/>
                </a:solidFill>
                <a:latin typeface="Aptos"/>
              </a:defRPr>
            </a:pPr>
            <a:r>
              <a:t>“Bunun gerçekleşmesi için üniversitede yapmam gereken</a:t>
            </a:r>
            <a:br/>
            <a:r>
              <a:t>en önemli şey __________________________.”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62356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B58F41"/>
                </a:solidFill>
                <a:latin typeface="Aptos"/>
              </a:defRPr>
            </a:pPr>
            <a:r>
              <a:t>Kariyer planınızın ilk taslağı bugün başlıyor.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