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Neden Toprak Bilimi ve Bitki Besleme?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005840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FFFFFF"/>
                </a:solidFill>
              </a:defRPr>
            </a:pPr>
            <a:r>
              <a:t>2. Hafta • Mesleğimizi ve gelecekteki rolümüzü tanımak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4884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  <a:latin typeface="Aptos"/>
              </a:defRPr>
            </a:pPr>
            <a:r>
              <a:t>“Toprak yalnızca üzerinde yürüdüğümüz bir yüzey midir?”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703320"/>
            <a:ext cx="9966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B58F41"/>
                </a:solidFill>
                <a:latin typeface="Aptos"/>
              </a:defRPr>
            </a:pPr>
            <a:r>
              <a:t>Gıda • Su • Çevre • İklim • Ekosistem • İnsan yaşamı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Toprak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Toprak; mineral ve organik maddeler, su, hava ve canlılardan oluşan; bitkilere ortam sağlayan ve çok sayıda ekosistem işlevini yerine getiren dinamik bir doğal kaynaktır.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74320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" y="2944368"/>
            <a:ext cx="28712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Bir üretim ortamı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456432"/>
            <a:ext cx="2798064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Bitki köklerinin geliştiği ortamdır.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Su ve besin elementlerini depolar ve sağlar.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274320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2944368"/>
            <a:ext cx="28712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Bir ekosistem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0016" y="3456432"/>
            <a:ext cx="2798064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Çok büyük bir biyolojik çeşitliliği barındırır.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Madde ve enerji döngülerinin parçasıdır.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1856" y="274320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47888" y="2944368"/>
            <a:ext cx="28712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Bir doğal kaynak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4464" y="3456432"/>
            <a:ext cx="2798064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Oluşumu çok yavaştır.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Yanlış kullanım sonucu hızla bozulabilir.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Bitki Besleme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Bitki besleme; bitkilerin gereksinim duyduğu besin elementlerinin topraktaki davranışını, bitki tarafından alınmasını ve verim–kalite üzerindeki etkilerini inceleyen bilim alanıdır.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484632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70432" y="2944368"/>
            <a:ext cx="433425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Temel sorular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456432"/>
            <a:ext cx="4261104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Bitkinin hangi elementlere ihtiyacı var?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Toprakta ne kadar ve hangi formda bulunuyor?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Bitki bunları ne ölçüde alabiliyor?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743200"/>
            <a:ext cx="484632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56832" y="2944368"/>
            <a:ext cx="433425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Amaç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456432"/>
            <a:ext cx="4261104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Yeterli ve dengeli beslenme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Verim ve ürün kalitesi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Ekonomik ve çevreye duyarlı gübreleme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Toprak Neden Hayati Öneme Sahiptir?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417320"/>
            <a:ext cx="50292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" y="1618488"/>
            <a:ext cx="45171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Gıda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" y="2130552"/>
            <a:ext cx="4443984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Tarımsal üretimin temel ortamı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46520" y="1417320"/>
            <a:ext cx="50292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02552" y="1618488"/>
            <a:ext cx="45171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9128" y="2130552"/>
            <a:ext cx="4443984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Suyu depolar, iletir ve filtreler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926080"/>
            <a:ext cx="50292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8992" y="3127248"/>
            <a:ext cx="45171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Besin elementleri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3639312"/>
            <a:ext cx="4443984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Bitki besinlerini tutar ve dönüştürür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2926080"/>
            <a:ext cx="50292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02552" y="3127248"/>
            <a:ext cx="45171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Karbon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9128" y="3639312"/>
            <a:ext cx="4443984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Büyük bir karbon deposudur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4434840"/>
            <a:ext cx="50292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" y="4636007"/>
            <a:ext cx="45171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Biyoçeşitlilik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" y="5148072"/>
            <a:ext cx="4443984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Çok sayıda canlı için yaşam ortamıdır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46520" y="4434840"/>
            <a:ext cx="50292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02552" y="4636007"/>
            <a:ext cx="45171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Altyapı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39128" y="5148072"/>
            <a:ext cx="4443984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Yerleşim ve mühendislik faaliyetlerini taşır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Toprak Sınırsız Bir Kaynak Değildir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F374C"/>
                </a:solidFill>
                <a:latin typeface="Aptos"/>
              </a:defRPr>
            </a:pPr>
            <a:r>
              <a:t>Toprağın üretkenliği ve ekolojik işlevleri yanlış kullanım sonucu azalabilir.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33172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25328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Başlıca tehditler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044952"/>
            <a:ext cx="2843784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Erozyon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Tuzluluk ve sodiklik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Organik madde kaybı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Sıkışma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33172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5152" y="25328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Diğer sorunlar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044952"/>
            <a:ext cx="2843784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Kirlenme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Asitleşme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Besin elementi dengesizlikleri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Arazi kullanım değişimi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233172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2752" y="25328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Sonuç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9328" y="3044952"/>
            <a:ext cx="2843784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Verim kaybı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Su kalitesinde bozulma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Ekosistem hizmetlerinde azalma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Gıda güvenliği riski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6235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4E6F4F"/>
                </a:solidFill>
                <a:latin typeface="Aptos"/>
              </a:defRPr>
            </a:pPr>
            <a:r>
              <a:t>Toprağı korumak, yalnızca tarımı değil gelecekteki yaşam koşullarını da korumaktır.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Toprak Bilimi Hangi Sorulara Cevap Arar?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32588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5" name="Oval 4"/>
          <p:cNvSpPr/>
          <p:nvPr/>
        </p:nvSpPr>
        <p:spPr>
          <a:xfrm>
            <a:off x="932688" y="1252728"/>
            <a:ext cx="566928" cy="566928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32588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307592"/>
            <a:ext cx="9326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D302E"/>
                </a:solidFill>
                <a:latin typeface="Aptos"/>
              </a:defRPr>
            </a:pPr>
            <a:r>
              <a:t>Bu toprak nasıl oluştu ve nasıl sınıflandırılır?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084831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932688" y="2011679"/>
            <a:ext cx="566928" cy="566928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084831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066543"/>
            <a:ext cx="9326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D302E"/>
                </a:solidFill>
                <a:latin typeface="Aptos"/>
              </a:defRPr>
            </a:pPr>
            <a:r>
              <a:t>Ne kadar su tutabilir ve suyu nasıl iletir?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843784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932688" y="2770632"/>
            <a:ext cx="566928" cy="566928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2843784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2825496"/>
            <a:ext cx="9326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D302E"/>
                </a:solidFill>
                <a:latin typeface="Aptos"/>
              </a:defRPr>
            </a:pPr>
            <a:r>
              <a:t>Hangi bitkiler için uygundur?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3602735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932688" y="3529583"/>
            <a:ext cx="566928" cy="566928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3602735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3584447"/>
            <a:ext cx="9326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D302E"/>
                </a:solidFill>
                <a:latin typeface="Aptos"/>
              </a:defRPr>
            </a:pPr>
            <a:r>
              <a:t>Besin elementi eksikliği veya fazlalığı var mı?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361688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1" name="Oval 20"/>
          <p:cNvSpPr/>
          <p:nvPr/>
        </p:nvSpPr>
        <p:spPr>
          <a:xfrm>
            <a:off x="932688" y="4288536"/>
            <a:ext cx="566928" cy="566928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4361688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343400"/>
            <a:ext cx="9326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D302E"/>
                </a:solidFill>
                <a:latin typeface="Aptos"/>
              </a:defRPr>
            </a:pPr>
            <a:r>
              <a:t>Erozyon, tuzluluk veya kirlenme riski nedir?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512064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25" name="Oval 24"/>
          <p:cNvSpPr/>
          <p:nvPr/>
        </p:nvSpPr>
        <p:spPr>
          <a:xfrm>
            <a:off x="932688" y="5047488"/>
            <a:ext cx="566928" cy="566928"/>
          </a:xfrm>
          <a:prstGeom prst="ellipse">
            <a:avLst/>
          </a:prstGeom>
          <a:solidFill>
            <a:srgbClr val="4E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05840" y="5120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91640" y="5102352"/>
            <a:ext cx="9326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D302E"/>
                </a:solidFill>
                <a:latin typeface="Aptos"/>
              </a:defRPr>
            </a:pPr>
            <a:r>
              <a:t>Bu toprağı daha sürdürülebilir nasıl yönetebiliriz?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Günümüzde Toprak Bilimi Değişiyor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87552" y="16184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Klasik alanlar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30552"/>
            <a:ext cx="2843784" cy="352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Toprak oluşumu ve sınıflandırma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Toprak fiziği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Toprak kimyası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Toprak verimliliği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Bitki besleme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Yeni araçlar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30552"/>
            <a:ext cx="2843784" cy="352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CBS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Uzaktan algılama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Sensörler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Büyük veri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Yapay zekâ ve modelleme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173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2752" y="16184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Yeni sorunlar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8" y="2130552"/>
            <a:ext cx="2843784" cy="352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İklim değişikliği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Karbon yönetimi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Toprak sağlığı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Su kıtlığı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Sürdürülebilir tarım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Bir Toprak Bilimci Topluma Nasıl Katkı Sağlar?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87552" y="16184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Üretime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30552"/>
            <a:ext cx="2843784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Doğru gübreleme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Uygun sulama ve drenaj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Arazi uygunluk değerlendirmesi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Verimliliğin korunması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Çevreye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30552"/>
            <a:ext cx="2843784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Erozyon kontrolü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Toprak ve su kirliliğinin azaltılması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Bozulmuş arazilerin iyileştirilmesi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Karbonun korunması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1732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2752" y="1618488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Topluma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8" y="2130552"/>
            <a:ext cx="2843784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Gıda güvenliği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Doğal kaynakların korunması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İklim direnci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Sürdürülebilir kırsal kalkınma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2035'in Toprak Bilimcisi Nasıl Olmalı?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234440"/>
            <a:ext cx="1024128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88720" y="1325880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Toprağı ve bitkiyi iyi tanımalı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901952"/>
            <a:ext cx="1024128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99339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Arazi ve laboratuvar becerisine sahip olmalı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569464"/>
            <a:ext cx="1024128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88720" y="2660904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Veri okuyabilmeli ve analiz edebilmeli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236976"/>
            <a:ext cx="1024128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3328416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CBS ve dijital araçları kullanabilmeli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3904487"/>
            <a:ext cx="1024128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3995927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İngilizce ve iletişim becerilerini geliştirmeli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572000"/>
            <a:ext cx="1024128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88720" y="4663440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Disiplinler arası çalışabilmeli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5239512"/>
            <a:ext cx="1024128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533095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D302E"/>
                </a:solidFill>
                <a:latin typeface="Aptos"/>
              </a:defRPr>
            </a:pPr>
            <a:r>
              <a:t>Çevresel ve etik sorumluluk taşımalı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Sınıf Etkinliği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005840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FFFFFF"/>
                </a:solidFill>
              </a:defRPr>
            </a:pPr>
            <a:r>
              <a:t>2035 yılında bir Toprak Bilimcisinin sahip olması gereken 5 özellik nedir?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ptos"/>
              </a:defRPr>
            </a:pPr>
            <a:r>
              <a:t>3–4 kişilik küçük gruplar oluşturun.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88920"/>
            <a:ext cx="103327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B58F41"/>
                </a:solidFill>
                <a:latin typeface="Aptos"/>
              </a:defRPr>
            </a:pPr>
            <a:r>
              <a:t>5 dakika içinde geleceğin Toprak Bilimcisi için</a:t>
            </a:r>
            <a:br/>
            <a:r>
              <a:t>5 temel bilgi / beceri belirleyin.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6177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FFFFFF"/>
                </a:solidFill>
                <a:latin typeface="Aptos"/>
              </a:defRPr>
            </a:pPr>
            <a:r>
              <a:t>Sonra her grup yalnızca en önemli gördüğü 1 özelliği sınıfla paylaşsın.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4C"/>
                </a:solidFill>
                <a:latin typeface="Aptos Display"/>
              </a:defRPr>
            </a:pPr>
            <a:r>
              <a:t>Bu Bölüm Neden Önemli?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F374C"/>
                </a:solidFill>
                <a:latin typeface="Aptos"/>
              </a:defRPr>
            </a:pPr>
            <a:r>
              <a:t>Çünkü geleceğin temel sorunlarının önemli bir bölümü toprakla doğrudan ilişkilidir.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606040"/>
            <a:ext cx="484632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70432" y="2807208"/>
            <a:ext cx="433425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Geleceğin soruları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319272"/>
            <a:ext cx="4261104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Daha fazla gıdayı nasıl üreteceğiz?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Azalan su kaynaklarını nasıl yöneteceğiz?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Toprak bozulmasını nasıl önleyeceğiz?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606040"/>
            <a:ext cx="484632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56832" y="2807208"/>
            <a:ext cx="433425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Bizim rolümüz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319272"/>
            <a:ext cx="4261104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Toprağı anlamak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Doğru yönetim seçenekleri geliştirmek</a:t>
            </a:r>
          </a:p>
          <a:p>
            <a:pPr>
              <a:spcAft>
                <a:spcPts val="700"/>
              </a:spcAft>
              <a:defRPr sz="1550">
                <a:solidFill>
                  <a:srgbClr val="2D302E"/>
                </a:solidFill>
                <a:latin typeface="Aptos"/>
              </a:defRPr>
            </a:pPr>
            <a:r>
              <a:t>• Üretim ile çevre arasında denge kurmak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62356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6F4F"/>
                </a:solidFill>
                <a:latin typeface="Aptos"/>
              </a:defRPr>
            </a:pPr>
            <a:r>
              <a:t>Toprak Bilimi: yalnızca toprağı değil, toprağın desteklediği yaşamı anlamaktır.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28232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