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rPr lang="tr-TR" dirty="0" smtClean="0"/>
              <a:t>Toprak Biliminin Geleceği</a:t>
            </a:r>
            <a:endParaRPr lang="tr-TR" dirty="0"/>
          </a:p>
        </p:txBody>
      </p:sp>
      <p:sp>
        <p:nvSpPr>
          <p:cNvPr id="4" name="TextBox 3"/>
          <p:cNvSpPr txBox="1"/>
          <p:nvPr/>
        </p:nvSpPr>
        <p:spPr>
          <a:xfrm>
            <a:off x="704088" y="987552"/>
            <a:ext cx="105156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ptos"/>
              </a:defRPr>
            </a:pPr>
            <a:r>
              <a:rPr lang="tr-TR" dirty="0" smtClean="0"/>
              <a:t>4. Hafta • Yeni teknolojiler, yeni sorunlar, yeni kariyer alanları</a:t>
            </a:r>
            <a:endParaRPr lang="tr-TR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3327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  <a:latin typeface="Aptos"/>
              </a:defRPr>
            </a:pPr>
            <a:r>
              <a:rPr lang="tr-TR" dirty="0" smtClean="0"/>
              <a:t>“2035 yılında bir Toprak Bilimci nasıl çalışacak?”</a:t>
            </a:r>
            <a:endParaRPr lang="tr-TR" dirty="0"/>
          </a:p>
        </p:txBody>
      </p:sp>
      <p:sp>
        <p:nvSpPr>
          <p:cNvPr id="6" name="TextBox 5"/>
          <p:cNvSpPr txBox="1"/>
          <p:nvPr/>
        </p:nvSpPr>
        <p:spPr>
          <a:xfrm>
            <a:off x="1005840" y="3657600"/>
            <a:ext cx="101498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B58F41"/>
                </a:solidFill>
                <a:latin typeface="Aptos"/>
              </a:defRPr>
            </a:pPr>
            <a:r>
              <a:rPr lang="tr-TR" dirty="0" smtClean="0"/>
              <a:t>Toprak bilgisi + Dijital teknoloji + Çevresel sorumluluk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Meslekler Neden Değişir?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Mesleklerin özü aynı kalabilir; ancak kullanılan araçlar, karşılaşılan sorunlar ve beklenen beceriler zamanla değişir.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77240" y="2377440"/>
            <a:ext cx="34290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3271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Teknoloji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9848" y="3072384"/>
            <a:ext cx="2843784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Yeni ölçüm araçları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Otomasyon ve </a:t>
            </a:r>
            <a:r>
              <a:rPr lang="tr-TR" dirty="0" err="1" smtClean="0">
                <a:latin typeface="Arial Black" panose="020B0A04020102020204" pitchFamily="34" charset="0"/>
              </a:rPr>
              <a:t>sensörler</a:t>
            </a:r>
            <a:endParaRPr lang="tr-TR" dirty="0" smtClean="0">
              <a:latin typeface="Arial Black" panose="020B0A04020102020204" pitchFamily="34" charset="0"/>
            </a:endParaRP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Veri ve yapay zekâ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389120" y="2377440"/>
            <a:ext cx="34290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5152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Toplumsal ihtiyaçlar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1728" y="3072384"/>
            <a:ext cx="2843784" cy="1408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Daha fazla ve kaliteli gıda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Kaynakların verimli kullanımı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Sürdürülebilir üretim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01000" y="2377440"/>
            <a:ext cx="34290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57031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Çevresel sorunlar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93608" y="3072384"/>
            <a:ext cx="2843784" cy="94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İklim değişikliği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Su kıtlığı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Toprak bozulması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2</a:t>
            </a:r>
            <a:endParaRPr lang="tr-TR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Hassas Tarım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Hassas tarım; tarla içindeki mekânsal ve zamansal farklılıkları dikkate alarak su, gübre ve diğer girdileri doğru yerde, doğru zamanda ve uygun miktarda kullanmayı amaçlayan yönetim yaklaşımıdır.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22960" y="2743200"/>
            <a:ext cx="338328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8992" y="2944368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Amaç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568" y="3438144"/>
            <a:ext cx="2798064" cy="109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Girdi kullanımını optimize etmek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Verimi ve kaliteyi artırmak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407408" y="2743200"/>
            <a:ext cx="338328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63440" y="2944368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Araçlar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00016" y="3438144"/>
            <a:ext cx="2798064" cy="1408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GPS / GNSS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</a:t>
            </a:r>
            <a:r>
              <a:rPr lang="tr-TR" dirty="0" err="1" smtClean="0">
                <a:latin typeface="Arial Black" panose="020B0A04020102020204" pitchFamily="34" charset="0"/>
              </a:rPr>
              <a:t>Sensörler</a:t>
            </a:r>
            <a:r>
              <a:rPr lang="tr-TR" dirty="0" smtClean="0">
                <a:latin typeface="Arial Black" panose="020B0A04020102020204" pitchFamily="34" charset="0"/>
              </a:rPr>
              <a:t> ve verim haritaları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Değişken oranlı uygulamalar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991856" y="2743200"/>
            <a:ext cx="338328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47888" y="2944368"/>
            <a:ext cx="28712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Toprak Bilimcinin rolü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84464" y="3438144"/>
            <a:ext cx="2798064" cy="109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Toprak farklılığını yorumlamak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Yönetim </a:t>
            </a:r>
            <a:r>
              <a:rPr lang="tr-TR" dirty="0" err="1" smtClean="0">
                <a:latin typeface="Arial Black" panose="020B0A04020102020204" pitchFamily="34" charset="0"/>
              </a:rPr>
              <a:t>zonları</a:t>
            </a:r>
            <a:r>
              <a:rPr lang="tr-TR" dirty="0" smtClean="0">
                <a:latin typeface="Arial Black" panose="020B0A04020102020204" pitchFamily="34" charset="0"/>
              </a:rPr>
              <a:t> geliştirmek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3</a:t>
            </a:r>
            <a:endParaRPr lang="tr-TR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Dijital Tarım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Dijital tarım; üretim süreçlerinde </a:t>
            </a:r>
            <a:r>
              <a:rPr lang="tr-TR" dirty="0" err="1" smtClean="0">
                <a:latin typeface="Arial Black" panose="020B0A04020102020204" pitchFamily="34" charset="0"/>
              </a:rPr>
              <a:t>sensör</a:t>
            </a:r>
            <a:r>
              <a:rPr lang="tr-TR" dirty="0" smtClean="0">
                <a:latin typeface="Arial Black" panose="020B0A04020102020204" pitchFamily="34" charset="0"/>
              </a:rPr>
              <a:t>, uydu, </a:t>
            </a:r>
            <a:r>
              <a:rPr lang="tr-TR" dirty="0" err="1" smtClean="0">
                <a:latin typeface="Arial Black" panose="020B0A04020102020204" pitchFamily="34" charset="0"/>
              </a:rPr>
              <a:t>dron</a:t>
            </a:r>
            <a:r>
              <a:rPr lang="tr-TR" dirty="0" smtClean="0">
                <a:latin typeface="Arial Black" panose="020B0A04020102020204" pitchFamily="34" charset="0"/>
              </a:rPr>
              <a:t>, mobil sistem, veri analizi ve karar destek teknolojilerinin birlikte kullanılmasını ifade eder.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1520" y="2743200"/>
            <a:ext cx="342900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7552" y="29443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Veri toplama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4128" y="3438144"/>
            <a:ext cx="2843784" cy="1408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Uydu ve </a:t>
            </a:r>
            <a:r>
              <a:rPr lang="tr-TR" dirty="0" err="1" smtClean="0">
                <a:latin typeface="Arial Black" panose="020B0A04020102020204" pitchFamily="34" charset="0"/>
              </a:rPr>
              <a:t>dron</a:t>
            </a:r>
            <a:r>
              <a:rPr lang="tr-TR" dirty="0" smtClean="0">
                <a:latin typeface="Arial Black" panose="020B0A04020102020204" pitchFamily="34" charset="0"/>
              </a:rPr>
              <a:t> görüntüleri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Toprak / iklim </a:t>
            </a:r>
            <a:r>
              <a:rPr lang="tr-TR" dirty="0" err="1" smtClean="0">
                <a:latin typeface="Arial Black" panose="020B0A04020102020204" pitchFamily="34" charset="0"/>
              </a:rPr>
              <a:t>sensörleri</a:t>
            </a:r>
            <a:endParaRPr lang="tr-TR" dirty="0" smtClean="0">
              <a:latin typeface="Arial Black" panose="020B0A04020102020204" pitchFamily="34" charset="0"/>
            </a:endParaRP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Tarım makineleri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389120" y="2743200"/>
            <a:ext cx="342900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5152" y="29443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Veri analizi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1728" y="3438144"/>
            <a:ext cx="2843784" cy="94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CBS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İstatistik ve modelleme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Yapay zekâ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46720" y="2743200"/>
            <a:ext cx="342900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02752" y="29443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Karar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39328" y="3438144"/>
            <a:ext cx="2843784" cy="94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Ne kadar sulama?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Nereye gübre?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Hangi alan riskli?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4</a:t>
            </a:r>
            <a:endParaRPr lang="tr-TR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CBS ve Uzaktan Algılama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22960" y="1417320"/>
            <a:ext cx="512064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8992" y="1618488"/>
            <a:ext cx="46085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CBS – Coğrafi Bilgi Sistemleri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568" y="2112264"/>
            <a:ext cx="4535424" cy="1872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Konuma bağlı verileri depolar ve analiz eder.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Toprak, topoğrafya, iklim ve arazi kullanımını birlikte değerlendirmeye yardımcı olur.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Dijital toprak haritalamada önemli bir araçtır.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17920" y="1417320"/>
            <a:ext cx="512064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3952" y="1618488"/>
            <a:ext cx="46085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Uzaktan Algılama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0528" y="2112264"/>
            <a:ext cx="4535424" cy="1640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Yeryüzü hakkında fiziksel temas olmadan bilgi elde edilmesidir.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Uydu, uçak ve </a:t>
            </a:r>
            <a:r>
              <a:rPr lang="tr-TR" dirty="0" err="1" smtClean="0">
                <a:latin typeface="Arial Black" panose="020B0A04020102020204" pitchFamily="34" charset="0"/>
              </a:rPr>
              <a:t>dron</a:t>
            </a:r>
            <a:r>
              <a:rPr lang="tr-TR" dirty="0" smtClean="0">
                <a:latin typeface="Arial Black" panose="020B0A04020102020204" pitchFamily="34" charset="0"/>
              </a:rPr>
              <a:t> görüntüleri kullanılabilir.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Bitki gelişimi, stres ve arazi değişimleri izlenebilir.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5806440"/>
            <a:ext cx="10332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Harita artık yalnızca bir sonuç değil; karar vermenin temel araçlarından biridir.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01400" y="6419088"/>
            <a:ext cx="411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5</a:t>
            </a:r>
            <a:endParaRPr lang="tr-TR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dirty="0" err="1">
                <a:solidFill>
                  <a:srgbClr val="FF0000"/>
                </a:solidFill>
                <a:latin typeface="Arial Black" panose="020B0A04020102020204" pitchFamily="34" charset="0"/>
              </a:rPr>
              <a:t>Sensörler</a:t>
            </a:r>
            <a:r>
              <a:rPr dirty="0">
                <a:solidFill>
                  <a:srgbClr val="FF0000"/>
                </a:solidFill>
                <a:latin typeface="Arial Black" panose="020B0A04020102020204" pitchFamily="34" charset="0"/>
              </a:rPr>
              <a:t>: </a:t>
            </a:r>
            <a:r>
              <a:rPr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Toprağı</a:t>
            </a: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ve Bitkiyi</a:t>
            </a:r>
            <a:r>
              <a:rPr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Arial Black" panose="020B0A04020102020204" pitchFamily="34" charset="0"/>
              </a:rPr>
              <a:t>Sürekli</a:t>
            </a:r>
            <a:r>
              <a:rPr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Arial Black" panose="020B0A04020102020204" pitchFamily="34" charset="0"/>
              </a:rPr>
              <a:t>İzlemek</a:t>
            </a:r>
            <a:endParaRPr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Geleneksel örnekleme belirli bir andaki durumu gösterir; </a:t>
            </a:r>
            <a:r>
              <a:rPr lang="tr-TR" dirty="0" err="1" smtClean="0">
                <a:latin typeface="Arial Black" panose="020B0A04020102020204" pitchFamily="34" charset="0"/>
              </a:rPr>
              <a:t>sensörler</a:t>
            </a:r>
            <a:r>
              <a:rPr lang="tr-TR" dirty="0" smtClean="0">
                <a:latin typeface="Arial Black" panose="020B0A04020102020204" pitchFamily="34" charset="0"/>
              </a:rPr>
              <a:t> bazı özellikleri sürekli veya çok sık izleme olanağı sağlayabilir.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77240" y="237744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3271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Neler izlenebilir?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9848" y="3072384"/>
            <a:ext cx="2843784" cy="1485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Toprak nemi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Sıcaklık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Elektriksel iletkenlik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Bitki / çevre göstergeleri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389120" y="237744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5152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Avantaj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1728" y="3072384"/>
            <a:ext cx="2843784" cy="94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Daha sık veri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Hızlı değişimleri görme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Otomatik veri kaydı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01000" y="237744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57031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Mühendisin görevi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93608" y="3072384"/>
            <a:ext cx="2843784" cy="94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Doğru </a:t>
            </a:r>
            <a:r>
              <a:rPr lang="tr-TR" dirty="0" err="1" smtClean="0">
                <a:latin typeface="Arial Black" panose="020B0A04020102020204" pitchFamily="34" charset="0"/>
              </a:rPr>
              <a:t>sensörü</a:t>
            </a:r>
            <a:r>
              <a:rPr lang="tr-TR" dirty="0" smtClean="0">
                <a:latin typeface="Arial Black" panose="020B0A04020102020204" pitchFamily="34" charset="0"/>
              </a:rPr>
              <a:t> seçmek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Veriyi kontrol etmek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Sonucu yorumlamak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rPr>
                <a:latin typeface="Arial Black" panose="020B0A04020102020204" pitchFamily="34" charset="0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Yapay</a:t>
            </a:r>
            <a:r>
              <a:rPr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Zek</a:t>
            </a: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  <a:r>
              <a:rPr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Arial Black" panose="020B0A04020102020204" pitchFamily="34" charset="0"/>
              </a:rPr>
              <a:t>ve</a:t>
            </a:r>
            <a:r>
              <a:rPr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Arial Black" panose="020B0A04020102020204" pitchFamily="34" charset="0"/>
              </a:rPr>
              <a:t>Makine</a:t>
            </a:r>
            <a:r>
              <a:rPr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dirty="0" err="1">
                <a:solidFill>
                  <a:srgbClr val="FF0000"/>
                </a:solidFill>
                <a:latin typeface="Arial Black" panose="020B0A04020102020204" pitchFamily="34" charset="0"/>
              </a:rPr>
              <a:t>Öğrenmesi</a:t>
            </a:r>
            <a:endParaRPr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Makine öğrenmesi; verilerdeki örüntülerden yararlanarak tahmin veya sınıflandırma yapan modeller geliştirmeye olanak sağlayan yapay zekâ yaklaşımıdır.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1520" y="2743200"/>
            <a:ext cx="342900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7552" y="29443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Toprakta kullanım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4128" y="3438144"/>
            <a:ext cx="2843784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Toprak özelliklerini tahmin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Dijital haritalama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Risk sınıflandırması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389120" y="2743200"/>
            <a:ext cx="342900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5152" y="29443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Bitkide kullanım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1728" y="3438144"/>
            <a:ext cx="2843784" cy="1408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Verim tahmini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Stres / hastalık belirleme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Beslenme durumunun izlenmesi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46720" y="2743200"/>
            <a:ext cx="342900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02752" y="2944368"/>
            <a:ext cx="29169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Unutulmaması gereken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39328" y="3438144"/>
            <a:ext cx="2843784" cy="1640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Model her zaman doğru değildir.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Kaliteli veri gerekir.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Meslek bilgisi olmadan sonuç yanlış yorumlanabilir.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İklim Değişikliği ve Toprak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İklim değişikliği, Toprak Bilimciler için yalnızca çevresel bir konu değil; önemli bir mesleki çalışma alanıdır.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1520" y="2377440"/>
            <a:ext cx="342900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7552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Beklenen sorunlar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4128" y="3072384"/>
            <a:ext cx="2843784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Kuraklık ve su kıtlığı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Aşırı yağış ve erozyon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Çoraklaşma riskinde artış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389120" y="2377440"/>
            <a:ext cx="342900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5152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Toprağın rolü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1728" y="3072384"/>
            <a:ext cx="2843784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Su depolama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Karbon depolama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Bitki üretimini destekleme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46720" y="2377440"/>
            <a:ext cx="342900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02752" y="257860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Yeni çalışma alanları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39328" y="3072384"/>
            <a:ext cx="2843784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İklim değişimine dirençli toprak yönetimi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Karbon yönetimi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Arazi restorasyonu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8</a:t>
            </a:r>
            <a:endParaRPr lang="tr-TR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Toprak Karbonu ve Karbon Yönetimi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Topraklar büyük miktarda karbon depolar. Toprak organik karbonunun korunması; toprak sağlığı, üretkenlik ve iklim politikaları açısından giderek daha fazla önem kazanmaktadır.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4400" y="2560320"/>
            <a:ext cx="484632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0432" y="276148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Neden önemli?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07008" y="3255263"/>
            <a:ext cx="4261104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Toprak yapısını destekler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Su tutma ve besin döngülerini etkiler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Toprak kalitesinin önemli göstergesidir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00800" y="2560320"/>
            <a:ext cx="484632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56832" y="276148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Kariyer açısından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93408" y="3255263"/>
            <a:ext cx="4261104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Karbon ölçümü ve izleme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Toprak karbon haritalama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Sürdürülebilir arazi yönetimi projeleri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01400" y="6419088"/>
            <a:ext cx="411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9</a:t>
            </a:r>
            <a:endParaRPr lang="tr-TR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Toprak Sağlığı: Yeni Bir Bakış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Toprak sağlığı; toprağın bitkileri, hayvanları, insanları ve ekosistemleri destekleyen yaşamsal işlevlerini sürdürebilme kapasitesini ifade eden bütüncül bir yaklaşımdır.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77240" y="2743200"/>
            <a:ext cx="342900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3271" y="29443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Fiziksel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9848" y="3438144"/>
            <a:ext cx="2843784" cy="94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Yapı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</a:t>
            </a:r>
            <a:r>
              <a:rPr lang="tr-TR" dirty="0" err="1" smtClean="0">
                <a:latin typeface="Arial Black" panose="020B0A04020102020204" pitchFamily="34" charset="0"/>
              </a:rPr>
              <a:t>Gözeneklilik</a:t>
            </a:r>
            <a:endParaRPr lang="tr-TR" dirty="0" smtClean="0">
              <a:latin typeface="Arial Black" panose="020B0A04020102020204" pitchFamily="34" charset="0"/>
            </a:endParaRP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Su tutma ve iletimi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389120" y="2743200"/>
            <a:ext cx="342900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5152" y="29443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Kimyasal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1728" y="3438144"/>
            <a:ext cx="2843784" cy="94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</a:t>
            </a:r>
            <a:r>
              <a:rPr lang="tr-TR" dirty="0" err="1" smtClean="0">
                <a:latin typeface="Arial Black" panose="020B0A04020102020204" pitchFamily="34" charset="0"/>
              </a:rPr>
              <a:t>pH</a:t>
            </a:r>
            <a:endParaRPr lang="tr-TR" dirty="0" smtClean="0">
              <a:latin typeface="Arial Black" panose="020B0A04020102020204" pitchFamily="34" charset="0"/>
            </a:endParaRP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Besin elementleri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Tuzluluk/alkalilik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01000" y="2743200"/>
            <a:ext cx="342900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57031" y="29443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Biyolojik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93608" y="3438144"/>
            <a:ext cx="2843784" cy="94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Organik madde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Mikroorganizmalar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Biyolojik aktivite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10</a:t>
            </a:r>
            <a:endParaRPr lang="tr-TR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Yeni Teknoloji Toprak Bilimcinin Yerini Alır mı?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Teknoloji ölçümü ve analizi hızlandırabilir; ancak doğru soruyu sormak ve sonucu anlamlandırmak hâlâ uzmanlık gerektirir.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4400" y="2606040"/>
            <a:ext cx="484632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0432" y="280720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Teknoloji ne yapabilir?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07008" y="3300984"/>
            <a:ext cx="4261104" cy="94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Çok veri toplayabilir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Hızlı analiz yapabilir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Tahmin üretebilir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00800" y="2606040"/>
            <a:ext cx="484632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56832" y="2807208"/>
            <a:ext cx="433425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Toprak Bilimci ne yapar?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93408" y="3300984"/>
            <a:ext cx="4261104" cy="1485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Problemi doğru tanımlar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Verinin kalitesini sorgular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Sonucu toprak ve bitki bilgisiyle yorumlar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Uygulanabilir karar geliştirir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5623560"/>
            <a:ext cx="103327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Gelecek: insan veya teknoloji değil; meslek bilgisi + teknoloji.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201400" y="6419088"/>
            <a:ext cx="411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11</a:t>
            </a:r>
            <a:endParaRPr lang="tr-TR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Geleceğin Toprak Bilimcisinin Becerileri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3429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7552" y="15727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Temel meslek bilgisi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4128" y="2066543"/>
            <a:ext cx="2843784" cy="1408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Toprak fiziği / kimyası / biyolojisi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Bitki besleme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Arazi ve laboratuvar bilgisi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389120" y="1371600"/>
            <a:ext cx="3429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5152" y="15727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Dijital beceriler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1728" y="2066543"/>
            <a:ext cx="2843784" cy="1408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CBS ve uzaktan algılama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Veri analizi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Modelleme ve yapay zekâ okuryazarlığı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46720" y="1371600"/>
            <a:ext cx="34290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02752" y="1572768"/>
            <a:ext cx="29169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İnsan becerileri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39328" y="2066543"/>
            <a:ext cx="2843784" cy="1485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İngilizce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İletişim ve sunum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Ekip çalışması</a:t>
            </a:r>
          </a:p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Etik ve çevresel sorumluluk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201400" y="6419088"/>
            <a:ext cx="411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12</a:t>
            </a:r>
            <a:endParaRPr lang="tr-TR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Sınıf Etkinliği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088" y="987552"/>
            <a:ext cx="105156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2035 yılında Toprak Bilimci ilanı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554480"/>
            <a:ext cx="103327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Bir şirketin 2035 yılında Toprak Bilimci aradığını düşünün.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5840" y="2514600"/>
            <a:ext cx="101498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B58F41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Beşerli gruplar oluşturun. Her grup, iş ilanında bulunması gereken 5 beceriyi yazsın.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88720" y="3657600"/>
            <a:ext cx="97840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4752" y="3858768"/>
            <a:ext cx="927201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Kural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81328" y="4352544"/>
            <a:ext cx="9198863" cy="324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En az 1 mesleki bilgi + 1 dijital beceri + 1 insan / iletişim becerisi bulunmalı.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5486400"/>
            <a:ext cx="1033272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0">
                <a:solidFill>
                  <a:srgbClr val="FFFFFF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Sonra gruplar ilanlarındaki en önemli 5 beceriyi  sınıfla paylaşsın.</a:t>
            </a:r>
            <a:endParaRPr lang="tr-TR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Bugünün Ana Mesajı</a:t>
            </a:r>
            <a:endParaRPr lang="tr-T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F374C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Toprak Biliminin temel konusu değişmiyor: TOPRAK.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2423160"/>
            <a:ext cx="103327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Fakat toprağı inceleme biçimimiz ve çözmemiz gereken sorunlar değişiyor.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3312" y="3721608"/>
            <a:ext cx="945489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Geleceğin formülü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9888" y="4215384"/>
            <a:ext cx="9381744" cy="324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10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• Güçlü temel meslek bilgisi + dijital beceriler + sürekli öğrenme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5486400"/>
            <a:ext cx="1033272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2D302E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Soru: Bugünden hangi beceriyi geliştirmeye başlayabilirsiniz?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01400" y="6419088"/>
            <a:ext cx="4114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rPr lang="tr-TR" dirty="0" smtClean="0">
                <a:latin typeface="Arial Black" panose="020B0A04020102020204" pitchFamily="34" charset="0"/>
              </a:rPr>
              <a:t>14</a:t>
            </a:r>
            <a:endParaRPr lang="tr-TR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883</Words>
  <Application>Microsoft Office PowerPoint</Application>
  <PresentationFormat>Geniş ekran</PresentationFormat>
  <Paragraphs>172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9" baseType="lpstr">
      <vt:lpstr>Aptos</vt:lpstr>
      <vt:lpstr>Arial</vt:lpstr>
      <vt:lpstr>Arial Black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cp:keywords/>
  <dc:description>generated using python-pptx</dc:description>
  <cp:lastModifiedBy>Hp</cp:lastModifiedBy>
  <cp:revision>17</cp:revision>
  <dcterms:created xsi:type="dcterms:W3CDTF">2013-01-27T09:14:16Z</dcterms:created>
  <dcterms:modified xsi:type="dcterms:W3CDTF">2026-09-08T20:30:38Z</dcterms:modified>
  <cp:category/>
</cp:coreProperties>
</file>