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7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Aptos"/>
              </a:defRPr>
            </a:pPr>
            <a:r>
              <a:t>Üniversite Hayatını Kariyer İçin Kullanmak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987552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FFFFFF"/>
                </a:solidFill>
                <a:latin typeface="Aptos"/>
              </a:defRPr>
            </a:pPr>
            <a:r>
              <a:t>6. Hafta • Dört yılı yalnızca ders geçerek değil, kendimizi geliştirerek geçirmek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05740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FFFFFF"/>
                </a:solidFill>
                <a:latin typeface="Aptos"/>
              </a:defRPr>
            </a:pPr>
            <a:r>
              <a:t>“Mezun olduğumda diplomamın yanında ne olacak?”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703320"/>
            <a:ext cx="101498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1">
                <a:solidFill>
                  <a:srgbClr val="B58F41"/>
                </a:solidFill>
                <a:latin typeface="Aptos"/>
              </a:defRPr>
            </a:pPr>
            <a:r>
              <a:t>Bilgi • Beceri • Deneyim • İlişkiler • Profesyonel kimlik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Üniversite Sadece Derslerden mi İbarettir?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332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1F374C"/>
                </a:solidFill>
                <a:latin typeface="Aptos"/>
              </a:defRPr>
            </a:pPr>
            <a:r>
              <a:t>Üniversite eğitimi; derslerde kazanılan akademik bilginin yanında beceri, deneyim, sosyal gelişim ve profesyonel ilişkiler kazanma sürecidir.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743200"/>
            <a:ext cx="342900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6" name="TextBox 5"/>
          <p:cNvSpPr txBox="1"/>
          <p:nvPr/>
        </p:nvSpPr>
        <p:spPr>
          <a:xfrm>
            <a:off x="1033271" y="2944368"/>
            <a:ext cx="29169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sz="2000"/>
              <a:t>Bilgi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" y="3438144"/>
            <a:ext cx="2843784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rPr sz="2000"/>
              <a:t>• Dersler ve temel meslek bilgisi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rPr sz="2000"/>
              <a:t>• Bilimsel düşünme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743200"/>
            <a:ext cx="342900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9" name="TextBox 8"/>
          <p:cNvSpPr txBox="1"/>
          <p:nvPr/>
        </p:nvSpPr>
        <p:spPr>
          <a:xfrm>
            <a:off x="4645152" y="2944368"/>
            <a:ext cx="29169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sz="2000"/>
              <a:t>Deneyim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1728" y="3438144"/>
            <a:ext cx="2843784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rPr sz="2000"/>
              <a:t>• Laboratuvar ve arazi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rPr sz="2000"/>
              <a:t>• Staj ve projeler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01000" y="2743200"/>
            <a:ext cx="342900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2" name="TextBox 11"/>
          <p:cNvSpPr txBox="1"/>
          <p:nvPr/>
        </p:nvSpPr>
        <p:spPr>
          <a:xfrm>
            <a:off x="8257031" y="2944368"/>
            <a:ext cx="29169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sz="2000"/>
              <a:t>Gelişim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93608" y="3438144"/>
            <a:ext cx="2843784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rPr sz="2000"/>
              <a:t>• İletişim ve yabancı dil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rPr sz="2000"/>
              <a:t>• Profesyonel çevre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Not Ortalaması Önemli 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3327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1F374C"/>
                </a:solidFill>
                <a:latin typeface="Aptos"/>
              </a:defRPr>
            </a:pPr>
            <a:r>
              <a:t>Not ortalaması akademik performansın önemli göstergelerinden biridir; ancak tek başına mesleki yeterliliğin tamamını göstermez.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423160"/>
            <a:ext cx="484632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70432" y="2624328"/>
            <a:ext cx="433425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Neden önemlidir?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3118104"/>
            <a:ext cx="4261104" cy="1901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Burs ve değişim programları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Lisansüstü eğitim başvuruları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Bazı staj ve iş başvuruları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Çalışma disiplini göstergesi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2423160"/>
            <a:ext cx="484632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56832" y="2624328"/>
            <a:ext cx="433425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Neden tek başına yetmez?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93408" y="3118104"/>
            <a:ext cx="4261104" cy="1901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Uygulama deneyimini göstermez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İletişim becerisini ölçmez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Dijital ve yabancı dil becerilerini tam yansıtmaz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Gerçek problem çözme deneyimini göstermez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Dersleri 'Geçmek' mi, Öğrenmek 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332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1F374C"/>
                </a:solidFill>
                <a:latin typeface="Aptos"/>
              </a:defRPr>
            </a:pPr>
            <a:r>
              <a:t>Bir dersin gerçek kariyer değeri yalnızca sınavdan alınan not değil, o dersten yıllar sonra kullanabileceğiniz bilgi ve düşünme biçimidir.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468880"/>
            <a:ext cx="5120640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6" name="TextBox 5"/>
          <p:cNvSpPr txBox="1"/>
          <p:nvPr/>
        </p:nvSpPr>
        <p:spPr>
          <a:xfrm>
            <a:off x="1078992" y="2670048"/>
            <a:ext cx="460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sz="2000"/>
              <a:t>Sınav odaklı yaklaşım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" y="3163824"/>
            <a:ext cx="453542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rPr sz="2000"/>
              <a:t>• “Sınavda ne çıkacak?”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rPr sz="2000"/>
              <a:t>• Ezberle → sınava gir → unut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rPr sz="2000"/>
              <a:t>• Kısa vadeli başarı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468880"/>
            <a:ext cx="5120640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9" name="TextBox 8"/>
          <p:cNvSpPr txBox="1"/>
          <p:nvPr/>
        </p:nvSpPr>
        <p:spPr>
          <a:xfrm>
            <a:off x="6473952" y="2670048"/>
            <a:ext cx="4608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sz="2000"/>
              <a:t>Öğrenme odaklı yaklaşım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10528" y="3163824"/>
            <a:ext cx="453542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rPr sz="2000"/>
              <a:t>• “Bu bilgi nerede kullanılır?”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rPr sz="2000"/>
              <a:t>• Anla → uygula → ilişkilendir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rPr sz="2000"/>
              <a:t>• Uzun vadeli mesleki değer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62356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4E6F4F"/>
                </a:solidFill>
                <a:latin typeface="Aptos"/>
              </a:defRPr>
            </a:pPr>
            <a:r>
              <a:t>İyi not + gerçek öğrenme birbirinin alternatifi değil, birlikte hedeflenmelidir.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Laboratuvar ve Arazi: Dersin Ötesine Geçmek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3327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1F374C"/>
                </a:solidFill>
                <a:latin typeface="Aptos"/>
              </a:defRPr>
            </a:pPr>
            <a:r>
              <a:t>Toprak Bilimi uygulamalı bir alandır. Mesleki özgüven, yalnızca kitap okuyarak değil; görerek, ölçerek ve yaparak gelişir.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423160"/>
            <a:ext cx="342900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900"/>
          </a:p>
        </p:txBody>
      </p:sp>
      <p:sp>
        <p:nvSpPr>
          <p:cNvPr id="6" name="TextBox 5"/>
          <p:cNvSpPr txBox="1"/>
          <p:nvPr/>
        </p:nvSpPr>
        <p:spPr>
          <a:xfrm>
            <a:off x="1033271" y="2624328"/>
            <a:ext cx="2916936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sz="1900"/>
              <a:t>Laboratuvar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" y="3118104"/>
            <a:ext cx="2843784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rPr sz="1900"/>
              <a:t>• Analiz süreçlerini gözlemle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rPr sz="1900"/>
              <a:t>• Cihazları ve kalite kontrolü öğren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rPr sz="1900"/>
              <a:t>• Sonuçları yorumlamaya çalış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423160"/>
            <a:ext cx="342900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900"/>
          </a:p>
        </p:txBody>
      </p:sp>
      <p:sp>
        <p:nvSpPr>
          <p:cNvPr id="9" name="TextBox 8"/>
          <p:cNvSpPr txBox="1"/>
          <p:nvPr/>
        </p:nvSpPr>
        <p:spPr>
          <a:xfrm>
            <a:off x="4645152" y="2624328"/>
            <a:ext cx="2916936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sz="1900"/>
              <a:t>Arazi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1728" y="3118104"/>
            <a:ext cx="2843784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rPr sz="1900"/>
              <a:t>• Toprak profilini gözlemle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rPr sz="1900"/>
              <a:t>• Numune alma pratiği kazan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rPr sz="1900"/>
              <a:t>• Arazi–toprak ilişkisini gör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01000" y="2423160"/>
            <a:ext cx="342900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900"/>
          </a:p>
        </p:txBody>
      </p:sp>
      <p:sp>
        <p:nvSpPr>
          <p:cNvPr id="12" name="TextBox 11"/>
          <p:cNvSpPr txBox="1"/>
          <p:nvPr/>
        </p:nvSpPr>
        <p:spPr>
          <a:xfrm>
            <a:off x="8257031" y="2624328"/>
            <a:ext cx="2916936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sz="1900"/>
              <a:t>Nasıl başlanır?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93608" y="3118104"/>
            <a:ext cx="2843784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rPr sz="1900"/>
              <a:t>• Gönüllü ol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rPr sz="1900"/>
              <a:t>• Öğretim elemanına sor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rPr sz="1900"/>
              <a:t>• Küçük görevleri önemse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Projeler: Öğrenciyken Araştırmanın İçine Girmek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332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F374C"/>
                </a:solidFill>
                <a:latin typeface="Aptos"/>
              </a:defRPr>
            </a:pPr>
            <a:r>
              <a:t>Bir araştırma veya öğrenci projesine katılmak; soru sorma, veri toplama, ekip çalışması ve sonuç üretme deneyimi kazandırabilir.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468880"/>
            <a:ext cx="3429000" cy="27889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33271" y="267004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Ne öğrenilir?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" y="3163824"/>
            <a:ext cx="2843784" cy="1947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Problem tanımlama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Deney / örnekleme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Veri kaydı ve analiz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468880"/>
            <a:ext cx="3429000" cy="27889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45152" y="267004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Ne kazanılır?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1728" y="3163824"/>
            <a:ext cx="2843784" cy="1947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Sorumluluk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Ekip deneyimi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CV'ye somut çalışma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01000" y="2468880"/>
            <a:ext cx="3429000" cy="27889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57031" y="267004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Nasıl bulunur?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93608" y="3163824"/>
            <a:ext cx="2843784" cy="1947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Bölümdeki çalışmaları takip et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Hocalarla konuş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Öğrenci proje çağrılarını izle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Staj: İş Hayatının Küçük Bir Provası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332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1F374C"/>
                </a:solidFill>
                <a:latin typeface="Aptos"/>
              </a:defRPr>
            </a:pPr>
            <a:r>
              <a:t>Staj yalnızca zorunlu bir formu tamamlamak değil; bir çalışma ortamını görme ve kendi kariyer tercihlerinizi test etme fırsatıdır.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468880"/>
            <a:ext cx="3429000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87552" y="267004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Gözlemle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4128" y="3163824"/>
            <a:ext cx="2843784" cy="1993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İnsanlar gün boyunca ne yapıyor?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Hangi bilgi ve becerileri kullanıyor?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468880"/>
            <a:ext cx="3429000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45152" y="267004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Katıl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1728" y="3163824"/>
            <a:ext cx="2843784" cy="1993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Soru sor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Görev iste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Not al ve öğren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20" y="2468880"/>
            <a:ext cx="3429000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302752" y="267004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Değerlendir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39328" y="3163824"/>
            <a:ext cx="2843784" cy="1993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Bu iş bana uygun mu?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Hangi becerim eksik?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Kimlerle bağlantıda kalmalıyım?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Öğrenci Kulüpleri ve Sosyal Etkinlikler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3327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F374C"/>
                </a:solidFill>
                <a:latin typeface="Aptos"/>
              </a:defRPr>
            </a:pPr>
            <a:r>
              <a:t>Kulüp ve topluluklar yalnızca sosyal faaliyet değildir; iletişim, organizasyon, ekip çalışması ve liderlik becerilerinin uygulama alanıdır.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423160"/>
            <a:ext cx="342900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33271" y="262432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Beceri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" y="3118104"/>
            <a:ext cx="2843784" cy="2084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Toplantı düzenleme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Sunum ve iletişim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Ekip çalışması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423160"/>
            <a:ext cx="342900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45152" y="262432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Deneyim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1728" y="3118104"/>
            <a:ext cx="2843784" cy="2084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Etkinlik planlama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Sorumluluk alma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Problem çözme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01000" y="2423160"/>
            <a:ext cx="342900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57031" y="262432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Denge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93608" y="3118104"/>
            <a:ext cx="2843784" cy="2084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Her etkinliğe katılmak gerekmez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Nitelik nicelikten önemlidir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Akademik başarı ihmal edilmemeli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Kongre, Seminer ve Çalıştaylar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332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F374C"/>
                </a:solidFill>
                <a:latin typeface="Aptos"/>
              </a:defRPr>
            </a:pPr>
            <a:r>
              <a:t>Bilimsel ve mesleki etkinlikler, ders kitabının dışındaki güncel konuları görmenin ve alanınızdaki insanları tanımanın yollarından biridir.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468880"/>
            <a:ext cx="484632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70432" y="2670048"/>
            <a:ext cx="433425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Neden katılmalı?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3163824"/>
            <a:ext cx="4261104" cy="1901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Yeni konuları tanımak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Farklı kariyerleri görmek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Bilimsel sunum kültürünü öğrenmek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Profesyonel çevre oluşturmak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2468880"/>
            <a:ext cx="484632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56832" y="2670048"/>
            <a:ext cx="433425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Nasıl yararlanmalı?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93408" y="3163824"/>
            <a:ext cx="4261104" cy="1901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Önceden programı incele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Soru sormaktan çekinme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Konuşmacıları araştır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Etkinlik sonrası kısa not çıkar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Profesyonel İlişki Kurmak: Networking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3327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F374C"/>
                </a:solidFill>
                <a:latin typeface="Aptos"/>
              </a:defRPr>
            </a:pPr>
            <a:r>
              <a:t>Networking; yalnızca 'iş bulmak için tanıdık edinmek' değil, mesleki bilgi ve deneyim paylaşabileceğiniz karşılıklı ve güvene dayalı ilişkiler kurmaktır.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560320"/>
            <a:ext cx="3429000" cy="26517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33271" y="276148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Kimlerle?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" y="3255263"/>
            <a:ext cx="2843784" cy="1810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Öğretim elemanları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Mezunlar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Sektör uzmanları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560320"/>
            <a:ext cx="3429000" cy="26517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45152" y="276148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Nasıl?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1728" y="3255263"/>
            <a:ext cx="2843784" cy="1810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Saygılı iletişim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Gerçek merakla soru sormak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Etkinlik ve projelere katılmak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01000" y="2560320"/>
            <a:ext cx="3429000" cy="26517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57031" y="276148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Temel ilke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93608" y="3255263"/>
            <a:ext cx="2843784" cy="1810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Sadece ihtiyaç olduğunda arama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Karşılıklı değer üret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İlişkiyi zaman içinde koru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İngilizce ve Dijital Beceriler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3327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F374C"/>
                </a:solidFill>
                <a:latin typeface="Aptos"/>
              </a:defRPr>
            </a:pPr>
            <a:r>
              <a:t>Bazı beceriler yalnızca belirli bir işe değil, çok farklı kariyer yollarına değer katar. İngilizce ve dijital okuryazarlık bunların başında gelir.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423160"/>
            <a:ext cx="4846320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70432" y="2624328"/>
            <a:ext cx="433425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İngilizce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3118104"/>
            <a:ext cx="4261104" cy="2039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Bilimsel kaynaklara erişim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Uluslararası eğitim ve proje fırsatları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Mesleki iletişim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Yeni bilgiyi daha hızlı takip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2423160"/>
            <a:ext cx="4846320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56832" y="2624328"/>
            <a:ext cx="433425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Dijital beceriler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93408" y="3118104"/>
            <a:ext cx="4261104" cy="2039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Ofis ve veri araçları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CBS / uzaktan algılama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İstatistik ve görselleştirme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Yapay zekâyı bilinçli kullanma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Dört Yılı Nasıl Planlayabiliriz?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325880"/>
            <a:ext cx="201168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70432" y="1527048"/>
            <a:ext cx="14996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1. sınıf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154680" y="1325880"/>
            <a:ext cx="809244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410712" y="1527048"/>
            <a:ext cx="75803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Bölümü tanı • çalışma alışkanlığı • İngilizceye başla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2496312"/>
            <a:ext cx="201168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70432" y="2697480"/>
            <a:ext cx="14996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2. sınıf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154680" y="2496312"/>
            <a:ext cx="809244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410712" y="2697480"/>
            <a:ext cx="75803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Temel meslek becerileri • laboratuvar / arazi • kulüp / proje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3666744"/>
            <a:ext cx="201168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70432" y="3867911"/>
            <a:ext cx="14996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3. sınıf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154680" y="3666744"/>
            <a:ext cx="809244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410712" y="3867911"/>
            <a:ext cx="75803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Staj • dijital uzmanlaşma • araştırma / sektör deneyimi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4837176"/>
            <a:ext cx="201168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170432" y="5038344"/>
            <a:ext cx="14996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4. sınıf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154680" y="4837176"/>
            <a:ext cx="809244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3410712" y="5038344"/>
            <a:ext cx="75803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Kariyer yönünü netleştir • CV • başvurular • profesyonel çevre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Her Şeyi Yapmak Zorunda mıyım?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32588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1">
                <a:solidFill>
                  <a:srgbClr val="1F374C"/>
                </a:solidFill>
                <a:latin typeface="Aptos"/>
              </a:defRPr>
            </a:pPr>
            <a:r>
              <a:t>Hayır. Kariyer gelişimi, mümkün olan her etkinliğe katılmak değil; hedefinize katkı sağlayan deneyimleri bilinçli seçmektir.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560320"/>
            <a:ext cx="484632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70432" y="2761488"/>
            <a:ext cx="433425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Yanlış yaklaşım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3255263"/>
            <a:ext cx="4261104" cy="171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Çok sayıda rastgele sertifika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Sırf CV dolsun diye etkinlik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Akademik başarıyı ihmal etmek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2560320"/>
            <a:ext cx="484632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56832" y="2761488"/>
            <a:ext cx="433425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Daha iyi yaklaşım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93408" y="3255263"/>
            <a:ext cx="4261104" cy="171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Az ama anlamlı deneyim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Hedefe uygun beceri geliştirme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Öğrendiklerini uygulama ve gösterebilme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53212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4E6F4F"/>
                </a:solidFill>
                <a:latin typeface="Aptos"/>
              </a:defRPr>
            </a:pPr>
            <a:r>
              <a:t>Soru: “Bu etkinlik beni hedefime gerçekten yaklaştırıyor mu?”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7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Aptos"/>
              </a:defRPr>
            </a:pPr>
            <a:r>
              <a:t>Sınıf Etkinliği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987552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FFFFFF"/>
                </a:solidFill>
                <a:latin typeface="Aptos"/>
              </a:defRPr>
            </a:pPr>
            <a:r>
              <a:t>Birinci yılın sonunda kendime ne katmış olmak istiyorum?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55448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  <a:latin typeface="Aptos"/>
              </a:defRPr>
            </a:pPr>
            <a:r>
              <a:t>Önümüzdeki 12 ay için 4 küçük hedef yazın: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514600"/>
            <a:ext cx="25603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715768"/>
            <a:ext cx="20482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Akademik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4128" y="3209544"/>
            <a:ext cx="1975103" cy="1170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Örn. düzenli çalışma sistemi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74720" y="2514600"/>
            <a:ext cx="25603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730752" y="2715768"/>
            <a:ext cx="20482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Beceri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67328" y="3209544"/>
            <a:ext cx="1975103" cy="1170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Örn. temel İngilizce / Excel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2514600"/>
            <a:ext cx="25603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73952" y="2715768"/>
            <a:ext cx="20482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Deneyim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0528" y="3209544"/>
            <a:ext cx="1975103" cy="1170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Örn. laboratuvar / etkinlik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61120" y="2514600"/>
            <a:ext cx="25603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217152" y="2715768"/>
            <a:ext cx="20482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İlişki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53728" y="3209544"/>
            <a:ext cx="1975103" cy="1170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Örn. bir uzmanla tanışma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074920"/>
            <a:ext cx="103327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1">
                <a:solidFill>
                  <a:srgbClr val="B58F41"/>
                </a:solidFill>
                <a:latin typeface="Aptos"/>
              </a:defRPr>
            </a:pPr>
            <a:r>
              <a:t>Her hedef için: “İlk adımım ne ve ne zaman başlayacağım?”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Bugünün Ana Mesajı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1F374C"/>
                </a:solidFill>
                <a:latin typeface="Aptos"/>
              </a:defRPr>
            </a:pPr>
            <a:r>
              <a:t>Üniversite size fırsatlar sunar; fakat bu fırsatların kariyere dönüşmesi sizin katılımınıza bağlıdır.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514600"/>
            <a:ext cx="338328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78992" y="2715768"/>
            <a:ext cx="28712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Derslerde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" y="3209544"/>
            <a:ext cx="2798064" cy="1444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Öğren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Soru sor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Temelini güçlendir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7408" y="2514600"/>
            <a:ext cx="338328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63440" y="2715768"/>
            <a:ext cx="28712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Ders dışında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0016" y="3209544"/>
            <a:ext cx="2798064" cy="1444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Deneyim kazan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Beceri geliştir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İnsanlarla tanış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91856" y="2514600"/>
            <a:ext cx="338328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47888" y="2715768"/>
            <a:ext cx="28712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Her yıl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84464" y="3209544"/>
            <a:ext cx="2798064" cy="1444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Hedeflerini gözden geçir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Eksiklerini fark et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Yeni bir adım at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257800"/>
            <a:ext cx="10332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4E6F4F"/>
                </a:solidFill>
                <a:latin typeface="Aptos"/>
              </a:defRPr>
            </a:pPr>
            <a:r>
              <a:t>Dört yıl sonra soru şu olacak: “Diplomamın yanına ne koydum?”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984</Words>
  <Application>Microsoft Office PowerPoint</Application>
  <PresentationFormat>Geniş ekran</PresentationFormat>
  <Paragraphs>191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9" baseType="lpstr">
      <vt:lpstr>Aptos</vt:lpstr>
      <vt:lpstr>Arial</vt:lpstr>
      <vt:lpstr>Calibri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subject/>
  <dc:creator/>
  <cp:keywords/>
  <dc:description>generated using python-pptx</dc:description>
  <cp:lastModifiedBy>Hp</cp:lastModifiedBy>
  <cp:revision>2</cp:revision>
  <dcterms:created xsi:type="dcterms:W3CDTF">2013-01-27T09:14:16Z</dcterms:created>
  <dcterms:modified xsi:type="dcterms:W3CDTF">2026-09-19T17:51:03Z</dcterms:modified>
  <cp:category/>
</cp:coreProperties>
</file>