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5" r:id="rId10"/>
    <p:sldId id="267" r:id="rId11"/>
    <p:sldId id="268" r:id="rId12"/>
    <p:sldId id="269" r:id="rId13"/>
    <p:sldId id="270" r:id="rId14"/>
    <p:sldId id="271" r:id="rId15"/>
    <p:sldId id="272" r:id="rId16"/>
    <p:sldId id="273" r:id="rId17"/>
    <p:sldId id="274"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a:p>
        </p:txBody>
      </p:sp>
      <p:sp>
        <p:nvSpPr>
          <p:cNvPr id="4" name="Veri Yer Tutucusu 3"/>
          <p:cNvSpPr>
            <a:spLocks noGrp="1"/>
          </p:cNvSpPr>
          <p:nvPr>
            <p:ph type="dt" sz="half" idx="10"/>
          </p:nvPr>
        </p:nvSpPr>
        <p:spPr/>
        <p:txBody>
          <a:bodyPr/>
          <a:lstStyle/>
          <a:p>
            <a:fld id="{7EEDBE05-B235-4F9C-B585-924DFAFBE194}" type="datetimeFigureOut">
              <a:rPr lang="en-US" smtClean="0"/>
              <a:t>10/3/2026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222401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7EEDBE05-B235-4F9C-B585-924DFAFBE194}" type="datetimeFigureOut">
              <a:rPr lang="en-US" smtClean="0"/>
              <a:t>10/3/2026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888179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7EEDBE05-B235-4F9C-B585-924DFAFBE194}" type="datetimeFigureOut">
              <a:rPr lang="en-US" smtClean="0"/>
              <a:t>10/3/2026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1396526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7EEDBE05-B235-4F9C-B585-924DFAFBE194}" type="datetimeFigureOut">
              <a:rPr lang="en-US" smtClean="0"/>
              <a:t>10/3/2026</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174383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US"/>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7EEDBE05-B235-4F9C-B585-924DFAFBE194}" type="datetimeFigureOut">
              <a:rPr lang="en-US" smtClean="0"/>
              <a:t>10/3/2026</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572008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7EEDBE05-B235-4F9C-B585-924DFAFBE194}" type="datetimeFigureOut">
              <a:rPr lang="en-US" smtClean="0"/>
              <a:t>10/3/2026</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4135728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EEDBE05-B235-4F9C-B585-924DFAFBE194}" type="datetimeFigureOut">
              <a:rPr lang="en-US" smtClean="0"/>
              <a:t>10/3/2026</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27500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7EEDBE05-B235-4F9C-B585-924DFAFBE194}" type="datetimeFigureOut">
              <a:rPr lang="en-US" smtClean="0"/>
              <a:t>10/3/2026</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10543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7EEDBE05-B235-4F9C-B585-924DFAFBE194}" type="datetimeFigureOut">
              <a:rPr lang="en-US" smtClean="0"/>
              <a:t>10/3/2026</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2841894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7EEDBE05-B235-4F9C-B585-924DFAFBE194}" type="datetimeFigureOut">
              <a:rPr lang="en-US" smtClean="0"/>
              <a:t>10/3/2026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3262268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7EEDBE05-B235-4F9C-B585-924DFAFBE194}" type="datetimeFigureOut">
              <a:rPr lang="en-US" smtClean="0"/>
              <a:t>10/3/2026</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35496B69-92E4-4ED4-BD93-B9A82B1993AE}" type="slidenum">
              <a:rPr lang="en-US" smtClean="0"/>
              <a:t>‹#›</a:t>
            </a:fld>
            <a:endParaRPr lang="en-US"/>
          </a:p>
        </p:txBody>
      </p:sp>
    </p:spTree>
    <p:extLst>
      <p:ext uri="{BB962C8B-B14F-4D97-AF65-F5344CB8AC3E}">
        <p14:creationId xmlns:p14="http://schemas.microsoft.com/office/powerpoint/2010/main" val="3311187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EDBE05-B235-4F9C-B585-924DFAFBE194}" type="datetimeFigureOut">
              <a:rPr lang="en-US" smtClean="0"/>
              <a:t>10/3/2026</a:t>
            </a:fld>
            <a:endParaRPr lang="en-US"/>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496B69-92E4-4ED4-BD93-B9A82B1993AE}" type="slidenum">
              <a:rPr lang="en-US" smtClean="0"/>
              <a:t>‹#›</a:t>
            </a:fld>
            <a:endParaRPr lang="en-US"/>
          </a:p>
        </p:txBody>
      </p:sp>
    </p:spTree>
    <p:extLst>
      <p:ext uri="{BB962C8B-B14F-4D97-AF65-F5344CB8AC3E}">
        <p14:creationId xmlns:p14="http://schemas.microsoft.com/office/powerpoint/2010/main" val="985397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rmAutofit/>
          </a:bodyPr>
          <a:lstStyle/>
          <a:p>
            <a:r>
              <a:rPr lang="tr-TR" dirty="0" smtClean="0">
                <a:latin typeface="Arial Black" panose="020B0A04020102020204" pitchFamily="34" charset="0"/>
              </a:rPr>
              <a:t>TOPRAK HACİM-KÜTLE İLİŞKİLERİ </a:t>
            </a:r>
            <a:endParaRPr lang="en-US" dirty="0">
              <a:latin typeface="Arial Black" panose="020B0A04020102020204" pitchFamily="34" charset="0"/>
            </a:endParaRPr>
          </a:p>
        </p:txBody>
      </p:sp>
    </p:spTree>
    <p:extLst>
      <p:ext uri="{BB962C8B-B14F-4D97-AF65-F5344CB8AC3E}">
        <p14:creationId xmlns:p14="http://schemas.microsoft.com/office/powerpoint/2010/main" val="1197026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latin typeface="Arial Black" panose="020B0A04020102020204" pitchFamily="34" charset="0"/>
              </a:rPr>
              <a:t>Üç fazlı bir yapı olarak toprak</a:t>
            </a:r>
            <a:endParaRPr lang="en-US" dirty="0">
              <a:solidFill>
                <a:srgbClr val="FF0000"/>
              </a:solidFill>
              <a:latin typeface="Arial Black" panose="020B0A04020102020204" pitchFamily="34" charset="0"/>
            </a:endParaRPr>
          </a:p>
        </p:txBody>
      </p:sp>
      <p:pic>
        <p:nvPicPr>
          <p:cNvPr id="4" name="İçerik Yer Tutucusu 3"/>
          <p:cNvPicPr>
            <a:picLocks noGrp="1" noChangeAspect="1"/>
          </p:cNvPicPr>
          <p:nvPr>
            <p:ph idx="1"/>
          </p:nvPr>
        </p:nvPicPr>
        <p:blipFill>
          <a:blip r:embed="rId2"/>
          <a:stretch>
            <a:fillRect/>
          </a:stretch>
        </p:blipFill>
        <p:spPr>
          <a:xfrm>
            <a:off x="6252914" y="1290983"/>
            <a:ext cx="3429479" cy="3115110"/>
          </a:xfrm>
          <a:prstGeom prst="rect">
            <a:avLst/>
          </a:prstGeom>
        </p:spPr>
      </p:pic>
      <p:sp>
        <p:nvSpPr>
          <p:cNvPr id="5" name="Metin kutusu 4"/>
          <p:cNvSpPr txBox="1"/>
          <p:nvPr/>
        </p:nvSpPr>
        <p:spPr>
          <a:xfrm>
            <a:off x="7154944" y="2017331"/>
            <a:ext cx="505267" cy="369332"/>
          </a:xfrm>
          <a:prstGeom prst="rect">
            <a:avLst/>
          </a:prstGeom>
          <a:noFill/>
        </p:spPr>
        <p:txBody>
          <a:bodyPr wrap="none" rtlCol="0">
            <a:spAutoFit/>
          </a:bodyPr>
          <a:lstStyle/>
          <a:p>
            <a:r>
              <a:rPr lang="tr-TR" dirty="0">
                <a:latin typeface="Arial Black" panose="020B0A04020102020204" pitchFamily="34" charset="0"/>
              </a:rPr>
              <a:t>S</a:t>
            </a:r>
            <a:r>
              <a:rPr lang="tr-TR" dirty="0" smtClean="0">
                <a:latin typeface="Arial Black" panose="020B0A04020102020204" pitchFamily="34" charset="0"/>
              </a:rPr>
              <a:t>u</a:t>
            </a:r>
            <a:endParaRPr lang="en-US" dirty="0">
              <a:latin typeface="Arial Black" panose="020B0A04020102020204" pitchFamily="34" charset="0"/>
            </a:endParaRPr>
          </a:p>
        </p:txBody>
      </p:sp>
      <p:sp>
        <p:nvSpPr>
          <p:cNvPr id="6" name="Metin kutusu 5"/>
          <p:cNvSpPr txBox="1"/>
          <p:nvPr/>
        </p:nvSpPr>
        <p:spPr>
          <a:xfrm>
            <a:off x="8050490" y="2158736"/>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7" name="Metin kutusu 6"/>
          <p:cNvSpPr txBox="1"/>
          <p:nvPr/>
        </p:nvSpPr>
        <p:spPr>
          <a:xfrm>
            <a:off x="6702457" y="3199458"/>
            <a:ext cx="2050369" cy="369332"/>
          </a:xfrm>
          <a:prstGeom prst="rect">
            <a:avLst/>
          </a:prstGeom>
          <a:noFill/>
        </p:spPr>
        <p:txBody>
          <a:bodyPr wrap="none" rtlCol="0">
            <a:spAutoFit/>
          </a:bodyPr>
          <a:lstStyle/>
          <a:p>
            <a:r>
              <a:rPr lang="tr-TR" dirty="0" smtClean="0">
                <a:latin typeface="Arial Black" panose="020B0A04020102020204" pitchFamily="34" charset="0"/>
              </a:rPr>
              <a:t>Mineral madde</a:t>
            </a:r>
            <a:endParaRPr lang="en-US" dirty="0">
              <a:latin typeface="Arial Black" panose="020B0A04020102020204" pitchFamily="34" charset="0"/>
            </a:endParaRPr>
          </a:p>
        </p:txBody>
      </p:sp>
      <p:sp>
        <p:nvSpPr>
          <p:cNvPr id="8" name="Metin kutusu 7"/>
          <p:cNvSpPr txBox="1"/>
          <p:nvPr/>
        </p:nvSpPr>
        <p:spPr>
          <a:xfrm>
            <a:off x="8418136" y="2771478"/>
            <a:ext cx="1254831" cy="646331"/>
          </a:xfrm>
          <a:prstGeom prst="rect">
            <a:avLst/>
          </a:prstGeom>
          <a:noFill/>
        </p:spPr>
        <p:txBody>
          <a:bodyPr wrap="none" rtlCol="0">
            <a:spAutoFit/>
          </a:bodyPr>
          <a:lstStyle/>
          <a:p>
            <a:r>
              <a:rPr lang="tr-TR" dirty="0" smtClean="0">
                <a:latin typeface="Arial Black" panose="020B0A04020102020204" pitchFamily="34" charset="0"/>
              </a:rPr>
              <a:t>Organik </a:t>
            </a:r>
          </a:p>
          <a:p>
            <a:r>
              <a:rPr lang="tr-TR" dirty="0" smtClean="0">
                <a:latin typeface="Arial Black" panose="020B0A04020102020204" pitchFamily="34" charset="0"/>
              </a:rPr>
              <a:t> madde </a:t>
            </a:r>
            <a:endParaRPr lang="en-US" dirty="0">
              <a:latin typeface="Arial Black" panose="020B0A04020102020204" pitchFamily="34" charset="0"/>
            </a:endParaRPr>
          </a:p>
        </p:txBody>
      </p:sp>
      <p:sp>
        <p:nvSpPr>
          <p:cNvPr id="9" name="Metin kutusu 8"/>
          <p:cNvSpPr txBox="1"/>
          <p:nvPr/>
        </p:nvSpPr>
        <p:spPr>
          <a:xfrm>
            <a:off x="527901" y="1715677"/>
            <a:ext cx="4536627" cy="1200329"/>
          </a:xfrm>
          <a:prstGeom prst="rect">
            <a:avLst/>
          </a:prstGeom>
          <a:noFill/>
        </p:spPr>
        <p:txBody>
          <a:bodyPr wrap="none" rtlCol="0">
            <a:spAutoFit/>
          </a:bodyPr>
          <a:lstStyle/>
          <a:p>
            <a:r>
              <a:rPr lang="tr-TR" dirty="0" smtClean="0">
                <a:latin typeface="Arial Black" panose="020B0A04020102020204" pitchFamily="34" charset="0"/>
              </a:rPr>
              <a:t>Ortalama bir toprakta</a:t>
            </a:r>
          </a:p>
          <a:p>
            <a:pPr marL="285750" indent="-285750">
              <a:buFont typeface="Arial" panose="020B0604020202020204" pitchFamily="34" charset="0"/>
              <a:buChar char="•"/>
            </a:pPr>
            <a:r>
              <a:rPr lang="tr-TR" dirty="0" smtClean="0">
                <a:latin typeface="Arial Black" panose="020B0A04020102020204" pitchFamily="34" charset="0"/>
              </a:rPr>
              <a:t>Tın </a:t>
            </a:r>
            <a:r>
              <a:rPr lang="tr-TR" dirty="0" err="1" smtClean="0">
                <a:latin typeface="Arial Black" panose="020B0A04020102020204" pitchFamily="34" charset="0"/>
              </a:rPr>
              <a:t>tenkstür</a:t>
            </a:r>
            <a:endParaRPr lang="tr-TR" dirty="0" smtClean="0">
              <a:latin typeface="Arial Black" panose="020B0A04020102020204" pitchFamily="34" charset="0"/>
            </a:endParaRPr>
          </a:p>
          <a:p>
            <a:pPr marL="285750" indent="-285750">
              <a:buFont typeface="Arial" panose="020B0604020202020204" pitchFamily="34" charset="0"/>
              <a:buChar char="•"/>
            </a:pPr>
            <a:r>
              <a:rPr lang="tr-TR" dirty="0" smtClean="0">
                <a:latin typeface="Arial Black" panose="020B0A04020102020204" pitchFamily="34" charset="0"/>
              </a:rPr>
              <a:t>Sıkışma yok</a:t>
            </a:r>
          </a:p>
          <a:p>
            <a:pPr marL="285750" indent="-285750">
              <a:buFont typeface="Arial" panose="020B0604020202020204" pitchFamily="34" charset="0"/>
              <a:buChar char="•"/>
            </a:pPr>
            <a:r>
              <a:rPr lang="tr-TR" dirty="0" smtClean="0">
                <a:latin typeface="Arial Black" panose="020B0A04020102020204" pitchFamily="34" charset="0"/>
              </a:rPr>
              <a:t>Tarla kapasitesi nem içeriğinde </a:t>
            </a:r>
            <a:endParaRPr lang="en-US" dirty="0">
              <a:latin typeface="Arial Black" panose="020B0A04020102020204" pitchFamily="34" charset="0"/>
            </a:endParaRPr>
          </a:p>
        </p:txBody>
      </p:sp>
      <p:sp>
        <p:nvSpPr>
          <p:cNvPr id="10" name="Metin kutusu 9"/>
          <p:cNvSpPr txBox="1"/>
          <p:nvPr/>
        </p:nvSpPr>
        <p:spPr>
          <a:xfrm>
            <a:off x="669303" y="3069014"/>
            <a:ext cx="3270447" cy="1200329"/>
          </a:xfrm>
          <a:prstGeom prst="rect">
            <a:avLst/>
          </a:prstGeom>
          <a:noFill/>
        </p:spPr>
        <p:txBody>
          <a:bodyPr wrap="none" rtlCol="0">
            <a:spAutoFit/>
          </a:bodyPr>
          <a:lstStyle/>
          <a:p>
            <a:r>
              <a:rPr lang="tr-TR" dirty="0" smtClean="0">
                <a:latin typeface="Arial Black" panose="020B0A04020102020204" pitchFamily="34" charset="0"/>
              </a:rPr>
              <a:t>%25 hava</a:t>
            </a:r>
          </a:p>
          <a:p>
            <a:r>
              <a:rPr lang="tr-TR" dirty="0" smtClean="0">
                <a:latin typeface="Arial Black" panose="020B0A04020102020204" pitchFamily="34" charset="0"/>
              </a:rPr>
              <a:t>%25 su</a:t>
            </a:r>
          </a:p>
          <a:p>
            <a:r>
              <a:rPr lang="tr-TR" dirty="0" smtClean="0">
                <a:latin typeface="Arial Black" panose="020B0A04020102020204" pitchFamily="34" charset="0"/>
              </a:rPr>
              <a:t>%45 mineral madde</a:t>
            </a:r>
          </a:p>
          <a:p>
            <a:r>
              <a:rPr lang="tr-TR" dirty="0" smtClean="0">
                <a:latin typeface="Arial Black" panose="020B0A04020102020204" pitchFamily="34" charset="0"/>
              </a:rPr>
              <a:t>%5 organik madde içerir</a:t>
            </a:r>
            <a:endParaRPr lang="en-US" dirty="0">
              <a:latin typeface="Arial Black" panose="020B0A04020102020204" pitchFamily="34" charset="0"/>
            </a:endParaRPr>
          </a:p>
        </p:txBody>
      </p:sp>
      <p:sp>
        <p:nvSpPr>
          <p:cNvPr id="11" name="Metin kutusu 10"/>
          <p:cNvSpPr txBox="1"/>
          <p:nvPr/>
        </p:nvSpPr>
        <p:spPr>
          <a:xfrm>
            <a:off x="593889" y="4496583"/>
            <a:ext cx="5854045" cy="646331"/>
          </a:xfrm>
          <a:prstGeom prst="rect">
            <a:avLst/>
          </a:prstGeom>
          <a:noFill/>
        </p:spPr>
        <p:txBody>
          <a:bodyPr wrap="square" rtlCol="0">
            <a:spAutoFit/>
          </a:bodyPr>
          <a:lstStyle/>
          <a:p>
            <a:r>
              <a:rPr lang="tr-TR" dirty="0" smtClean="0">
                <a:latin typeface="Arial Black" panose="020B0A04020102020204" pitchFamily="34" charset="0"/>
              </a:rPr>
              <a:t>Toprakların </a:t>
            </a:r>
            <a:r>
              <a:rPr lang="tr-TR" dirty="0" err="1" smtClean="0">
                <a:latin typeface="Arial Black" panose="020B0A04020102020204" pitchFamily="34" charset="0"/>
              </a:rPr>
              <a:t>tekstür</a:t>
            </a:r>
            <a:r>
              <a:rPr lang="tr-TR" dirty="0" smtClean="0">
                <a:latin typeface="Arial Black" panose="020B0A04020102020204" pitchFamily="34" charset="0"/>
              </a:rPr>
              <a:t>, hacim ağırlığı ve organik madde içeriğine göre bu oranlar değişir.  </a:t>
            </a:r>
            <a:endParaRPr lang="en-US" dirty="0">
              <a:latin typeface="Arial Black" panose="020B0A04020102020204" pitchFamily="34" charset="0"/>
            </a:endParaRPr>
          </a:p>
        </p:txBody>
      </p:sp>
      <p:sp>
        <p:nvSpPr>
          <p:cNvPr id="12" name="Metin kutusu 11"/>
          <p:cNvSpPr txBox="1"/>
          <p:nvPr/>
        </p:nvSpPr>
        <p:spPr>
          <a:xfrm>
            <a:off x="631596" y="5218888"/>
            <a:ext cx="10515600" cy="1200329"/>
          </a:xfrm>
          <a:prstGeom prst="rect">
            <a:avLst/>
          </a:prstGeom>
          <a:noFill/>
        </p:spPr>
        <p:txBody>
          <a:bodyPr wrap="square" rtlCol="0">
            <a:spAutoFit/>
          </a:bodyPr>
          <a:lstStyle/>
          <a:p>
            <a:r>
              <a:rPr lang="tr-TR" dirty="0" smtClean="0"/>
              <a:t>Ayrıca toprak su içeriğine göre toprağın hava ve su oranı sürekli değişir. </a:t>
            </a:r>
          </a:p>
          <a:p>
            <a:r>
              <a:rPr lang="tr-TR" dirty="0" smtClean="0"/>
              <a:t>Toprak boşluklarının tamamı su ile işgal halinde ise havanın yerini tamamen su almıştır.  Teorik olarak toprakta hiç hava yoktur. Topraktaki nem tamamen uzaklaştığında ise suyun yerini hava alır.  Teorik olarak toprakta hiç su yoktur.  Ancak bu koşullar pratikte hemen hemen hiç görülmez.   </a:t>
            </a:r>
            <a:endParaRPr lang="en-US" dirty="0"/>
          </a:p>
        </p:txBody>
      </p:sp>
    </p:spTree>
    <p:extLst>
      <p:ext uri="{BB962C8B-B14F-4D97-AF65-F5344CB8AC3E}">
        <p14:creationId xmlns:p14="http://schemas.microsoft.com/office/powerpoint/2010/main" val="1548766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10515600" cy="1325563"/>
          </a:xfrm>
        </p:spPr>
        <p:txBody>
          <a:bodyPr/>
          <a:lstStyle/>
          <a:p>
            <a:r>
              <a:rPr lang="tr-TR" dirty="0" smtClean="0">
                <a:latin typeface="Arial Black" panose="020B0A04020102020204" pitchFamily="34" charset="0"/>
              </a:rPr>
              <a:t>Toprakta hacim ve kütle ilişkileri </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487476" y="1949332"/>
            <a:ext cx="5279751" cy="3951846"/>
          </a:xfrm>
          <a:prstGeom prst="rect">
            <a:avLst/>
          </a:prstGeom>
        </p:spPr>
      </p:pic>
      <p:sp>
        <p:nvSpPr>
          <p:cNvPr id="14" name="Metin kutusu 13"/>
          <p:cNvSpPr txBox="1"/>
          <p:nvPr/>
        </p:nvSpPr>
        <p:spPr>
          <a:xfrm>
            <a:off x="2545237"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696068"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648933"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298622"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4271912"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330042"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585276"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615126"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626121"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1030663"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494906"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414128"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678610"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956922"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278252" y="2169733"/>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3235000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10515600" cy="1325563"/>
          </a:xfrm>
        </p:spPr>
        <p:txBody>
          <a:bodyPr/>
          <a:lstStyle/>
          <a:p>
            <a:r>
              <a:rPr lang="tr-TR" dirty="0" smtClean="0">
                <a:latin typeface="Arial Black" panose="020B0A04020102020204" pitchFamily="34" charset="0"/>
              </a:rPr>
              <a:t>Katı daneler yoğunluğu (</a:t>
            </a:r>
            <a:r>
              <a:rPr lang="tr-TR" dirty="0" smtClean="0">
                <a:latin typeface="Arial Black" panose="020B0A04020102020204" pitchFamily="34" charset="0"/>
                <a:sym typeface="Symbol" panose="05050102010706020507" pitchFamily="18" charset="2"/>
              </a:rPr>
              <a:t></a:t>
            </a:r>
            <a:r>
              <a:rPr lang="tr-TR" baseline="-25000" dirty="0" smtClean="0">
                <a:latin typeface="Arial Black" panose="020B0A04020102020204" pitchFamily="34" charset="0"/>
                <a:sym typeface="Symbol" panose="05050102010706020507" pitchFamily="18" charset="2"/>
              </a:rPr>
              <a:t>k</a:t>
            </a:r>
            <a:r>
              <a:rPr lang="tr-TR" dirty="0" smtClean="0">
                <a:latin typeface="Arial Black" panose="020B0A04020102020204" pitchFamily="34" charset="0"/>
                <a:sym typeface="Symbol" panose="05050102010706020507" pitchFamily="18" charset="2"/>
              </a:rPr>
              <a:t>)</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487476" y="1949332"/>
            <a:ext cx="5279751" cy="3951846"/>
          </a:xfrm>
          <a:prstGeom prst="rect">
            <a:avLst/>
          </a:prstGeom>
        </p:spPr>
      </p:pic>
      <p:sp>
        <p:nvSpPr>
          <p:cNvPr id="14" name="Metin kutusu 13"/>
          <p:cNvSpPr txBox="1"/>
          <p:nvPr/>
        </p:nvSpPr>
        <p:spPr>
          <a:xfrm>
            <a:off x="2545237"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696068"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648933"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298622"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4271912"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330042"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585276"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615126"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626121"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1030663"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494906"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414128"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678610"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956922"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242828" y="3925255"/>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6523347" y="1949332"/>
            <a:ext cx="3082565" cy="400110"/>
          </a:xfrm>
          <a:prstGeom prst="rect">
            <a:avLst/>
          </a:prstGeom>
          <a:noFill/>
        </p:spPr>
        <p:txBody>
          <a:bodyPr wrap="square" rtlCol="0">
            <a:spAutoFit/>
          </a:bodyPr>
          <a:lstStyle/>
          <a:p>
            <a:r>
              <a:rPr lang="en-US" sz="2000" dirty="0" smtClean="0">
                <a:solidFill>
                  <a:srgbClr val="3333FF"/>
                </a:solidFill>
                <a:latin typeface="Arial Black" panose="020B0A04020102020204" pitchFamily="34" charset="0"/>
                <a:sym typeface="Symbol" panose="05050102010706020507" pitchFamily="18" charset="2"/>
              </a:rPr>
              <a:t></a:t>
            </a:r>
            <a:r>
              <a:rPr lang="tr-TR" sz="2000" baseline="-25000" dirty="0" smtClean="0">
                <a:solidFill>
                  <a:srgbClr val="3333FF"/>
                </a:solidFill>
                <a:latin typeface="Arial Black" panose="020B0A04020102020204" pitchFamily="34" charset="0"/>
                <a:sym typeface="Symbol" panose="05050102010706020507" pitchFamily="18" charset="2"/>
              </a:rPr>
              <a:t>k</a:t>
            </a:r>
            <a:r>
              <a:rPr lang="tr-TR" sz="2000" dirty="0" smtClean="0">
                <a:solidFill>
                  <a:srgbClr val="3333FF"/>
                </a:solidFill>
                <a:latin typeface="Arial Black" panose="020B0A04020102020204" pitchFamily="34" charset="0"/>
                <a:sym typeface="Symbol" panose="05050102010706020507" pitchFamily="18" charset="2"/>
              </a:rPr>
              <a:t> = </a:t>
            </a:r>
            <a:r>
              <a:rPr lang="tr-TR" sz="2000" dirty="0" err="1" smtClean="0">
                <a:solidFill>
                  <a:srgbClr val="3333FF"/>
                </a:solidFill>
                <a:latin typeface="Arial Black" panose="020B0A04020102020204" pitchFamily="34" charset="0"/>
                <a:sym typeface="Symbol" panose="05050102010706020507" pitchFamily="18" charset="2"/>
              </a:rPr>
              <a:t>M</a:t>
            </a:r>
            <a:r>
              <a:rPr lang="tr-TR" sz="2000" baseline="-25000" dirty="0" err="1" smtClean="0">
                <a:solidFill>
                  <a:srgbClr val="3333FF"/>
                </a:solidFill>
                <a:latin typeface="Arial Black" panose="020B0A04020102020204" pitchFamily="34" charset="0"/>
                <a:sym typeface="Symbol" panose="05050102010706020507" pitchFamily="18" charset="2"/>
              </a:rPr>
              <a:t>k</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k</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       (1)</a:t>
            </a:r>
            <a:endParaRPr lang="en-US" sz="2000" baseline="-25000" dirty="0">
              <a:solidFill>
                <a:srgbClr val="3333FF"/>
              </a:solidFill>
              <a:latin typeface="Arial Black" panose="020B0A04020102020204" pitchFamily="34" charset="0"/>
            </a:endParaRPr>
          </a:p>
        </p:txBody>
      </p:sp>
      <p:sp>
        <p:nvSpPr>
          <p:cNvPr id="5" name="Metin kutusu 4"/>
          <p:cNvSpPr txBox="1"/>
          <p:nvPr/>
        </p:nvSpPr>
        <p:spPr>
          <a:xfrm>
            <a:off x="6242828" y="2635518"/>
            <a:ext cx="5465263" cy="646331"/>
          </a:xfrm>
          <a:prstGeom prst="rect">
            <a:avLst/>
          </a:prstGeom>
          <a:noFill/>
        </p:spPr>
        <p:txBody>
          <a:bodyPr wrap="square" rtlCol="0">
            <a:spAutoFit/>
          </a:bodyPr>
          <a:lstStyle/>
          <a:p>
            <a:r>
              <a:rPr lang="tr-TR" dirty="0" smtClean="0">
                <a:solidFill>
                  <a:srgbClr val="3333FF"/>
                </a:solidFill>
                <a:latin typeface="Arial Black" panose="020B0A04020102020204" pitchFamily="34" charset="0"/>
              </a:rPr>
              <a:t>Ortalama bir toprağın katı daneler yoğunluğu = 2.65 g/cm</a:t>
            </a:r>
            <a:r>
              <a:rPr lang="tr-TR" baseline="30000" dirty="0" smtClean="0">
                <a:solidFill>
                  <a:srgbClr val="3333FF"/>
                </a:solidFill>
                <a:latin typeface="Arial Black" panose="020B0A04020102020204" pitchFamily="34" charset="0"/>
              </a:rPr>
              <a:t>3</a:t>
            </a:r>
            <a:endParaRPr lang="en-US" baseline="30000" dirty="0">
              <a:solidFill>
                <a:srgbClr val="3333FF"/>
              </a:solidFill>
              <a:latin typeface="Arial Black" panose="020B0A04020102020204" pitchFamily="34" charset="0"/>
            </a:endParaRPr>
          </a:p>
        </p:txBody>
      </p:sp>
      <p:sp>
        <p:nvSpPr>
          <p:cNvPr id="6" name="Metin kutusu 5"/>
          <p:cNvSpPr txBox="1"/>
          <p:nvPr/>
        </p:nvSpPr>
        <p:spPr>
          <a:xfrm>
            <a:off x="6400800" y="3200513"/>
            <a:ext cx="3491982" cy="369332"/>
          </a:xfrm>
          <a:prstGeom prst="rect">
            <a:avLst/>
          </a:prstGeom>
          <a:noFill/>
        </p:spPr>
        <p:txBody>
          <a:bodyPr wrap="none" rtlCol="0">
            <a:spAutoFit/>
          </a:bodyPr>
          <a:lstStyle/>
          <a:p>
            <a:r>
              <a:rPr lang="tr-TR" dirty="0" smtClean="0">
                <a:latin typeface="Arial Black" panose="020B0A04020102020204" pitchFamily="34" charset="0"/>
              </a:rPr>
              <a:t>Bu değer nadiren değişir.  </a:t>
            </a:r>
            <a:endParaRPr lang="en-US" dirty="0">
              <a:latin typeface="Arial Black" panose="020B0A04020102020204" pitchFamily="34" charset="0"/>
            </a:endParaRPr>
          </a:p>
        </p:txBody>
      </p:sp>
    </p:spTree>
    <p:extLst>
      <p:ext uri="{BB962C8B-B14F-4D97-AF65-F5344CB8AC3E}">
        <p14:creationId xmlns:p14="http://schemas.microsoft.com/office/powerpoint/2010/main" val="1465383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10515600" cy="1325563"/>
          </a:xfrm>
        </p:spPr>
        <p:txBody>
          <a:bodyPr/>
          <a:lstStyle/>
          <a:p>
            <a:r>
              <a:rPr lang="tr-TR" dirty="0" smtClean="0">
                <a:latin typeface="Arial Black" panose="020B0A04020102020204" pitchFamily="34" charset="0"/>
              </a:rPr>
              <a:t>Fırın kuru hacim ağırlığı (HA)</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487476" y="1949332"/>
            <a:ext cx="5279751" cy="3951846"/>
          </a:xfrm>
          <a:prstGeom prst="rect">
            <a:avLst/>
          </a:prstGeom>
        </p:spPr>
      </p:pic>
      <p:sp>
        <p:nvSpPr>
          <p:cNvPr id="14" name="Metin kutusu 13"/>
          <p:cNvSpPr txBox="1"/>
          <p:nvPr/>
        </p:nvSpPr>
        <p:spPr>
          <a:xfrm>
            <a:off x="2545237"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696068"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648933"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298622"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4271912"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330042"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585276"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615126"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626121"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1030663"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494906"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414128"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678610"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956922"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183993" y="3072913"/>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985276" y="1998152"/>
            <a:ext cx="5732242" cy="369332"/>
          </a:xfrm>
          <a:prstGeom prst="rect">
            <a:avLst/>
          </a:prstGeom>
          <a:noFill/>
        </p:spPr>
        <p:txBody>
          <a:bodyPr wrap="square" rtlCol="0">
            <a:spAutoFit/>
          </a:bodyPr>
          <a:lstStyle/>
          <a:p>
            <a:r>
              <a:rPr lang="tr-TR" dirty="0" smtClean="0">
                <a:latin typeface="Arial Black" panose="020B0A04020102020204" pitchFamily="34" charset="0"/>
              </a:rPr>
              <a:t>Fırın kuru hacim ağırlığı = HA=</a:t>
            </a:r>
            <a:r>
              <a:rPr lang="tr-TR" dirty="0" smtClean="0">
                <a:solidFill>
                  <a:srgbClr val="FF0000"/>
                </a:solidFill>
                <a:latin typeface="Arial Black" panose="020B0A04020102020204" pitchFamily="34" charset="0"/>
              </a:rPr>
              <a:t> </a:t>
            </a:r>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latin typeface="Arial Black" panose="020B0A04020102020204" pitchFamily="34" charset="0"/>
              </a:rPr>
              <a:t> /</a:t>
            </a:r>
            <a:r>
              <a:rPr lang="tr-TR" dirty="0">
                <a:solidFill>
                  <a:srgbClr val="FF0000"/>
                </a:solidFill>
                <a:latin typeface="Arial Black" panose="020B0A04020102020204" pitchFamily="34" charset="0"/>
              </a:rPr>
              <a:t> </a:t>
            </a:r>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t</a:t>
            </a:r>
            <a:r>
              <a:rPr lang="tr-TR" baseline="-25000" dirty="0" smtClean="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(2)</a:t>
            </a:r>
            <a:endParaRPr lang="en-US" dirty="0">
              <a:latin typeface="Arial Black" panose="020B0A04020102020204" pitchFamily="34" charset="0"/>
            </a:endParaRPr>
          </a:p>
        </p:txBody>
      </p:sp>
    </p:spTree>
    <p:extLst>
      <p:ext uri="{BB962C8B-B14F-4D97-AF65-F5344CB8AC3E}">
        <p14:creationId xmlns:p14="http://schemas.microsoft.com/office/powerpoint/2010/main" val="88629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10515600" cy="1325563"/>
          </a:xfrm>
        </p:spPr>
        <p:txBody>
          <a:bodyPr/>
          <a:lstStyle/>
          <a:p>
            <a:r>
              <a:rPr lang="tr-TR" dirty="0" smtClean="0">
                <a:latin typeface="Arial Black" panose="020B0A04020102020204" pitchFamily="34" charset="0"/>
              </a:rPr>
              <a:t>Özgül fırın kuru hacim (</a:t>
            </a:r>
            <a:r>
              <a:rPr lang="tr-TR" dirty="0">
                <a:latin typeface="Arial Black" panose="020B0A04020102020204" pitchFamily="34" charset="0"/>
                <a:sym typeface="Symbol" panose="05050102010706020507" pitchFamily="18" charset="2"/>
              </a:rPr>
              <a:t>S</a:t>
            </a:r>
            <a:r>
              <a:rPr lang="tr-TR" baseline="-25000" dirty="0" smtClean="0">
                <a:latin typeface="Arial Black" panose="020B0A04020102020204" pitchFamily="34" charset="0"/>
                <a:sym typeface="Symbol" panose="05050102010706020507" pitchFamily="18" charset="2"/>
              </a:rPr>
              <a:t>b</a:t>
            </a:r>
            <a:r>
              <a:rPr lang="tr-TR" dirty="0" smtClean="0">
                <a:latin typeface="Arial Black" panose="020B0A04020102020204" pitchFamily="34" charset="0"/>
                <a:sym typeface="Symbol" panose="05050102010706020507" pitchFamily="18" charset="2"/>
              </a:rPr>
              <a:t>)</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487476" y="1949332"/>
            <a:ext cx="5279751" cy="3951846"/>
          </a:xfrm>
          <a:prstGeom prst="rect">
            <a:avLst/>
          </a:prstGeom>
        </p:spPr>
      </p:pic>
      <p:sp>
        <p:nvSpPr>
          <p:cNvPr id="14" name="Metin kutusu 13"/>
          <p:cNvSpPr txBox="1"/>
          <p:nvPr/>
        </p:nvSpPr>
        <p:spPr>
          <a:xfrm>
            <a:off x="2545237"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696068"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648933"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298622"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4271912"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330042"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585276"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615126"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626121"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1030663"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494906"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414128"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678610"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956922"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242828" y="3925255"/>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6523347" y="1949332"/>
            <a:ext cx="3864991" cy="400110"/>
          </a:xfrm>
          <a:prstGeom prst="rect">
            <a:avLst/>
          </a:prstGeom>
          <a:noFill/>
        </p:spPr>
        <p:txBody>
          <a:bodyPr wrap="square" rtlCol="0">
            <a:spAutoFit/>
          </a:bodyPr>
          <a:lstStyle/>
          <a:p>
            <a:r>
              <a:rPr lang="tr-TR" sz="2000" dirty="0">
                <a:solidFill>
                  <a:srgbClr val="3333FF"/>
                </a:solidFill>
                <a:latin typeface="Arial Black" panose="020B0A04020102020204" pitchFamily="34" charset="0"/>
                <a:sym typeface="Symbol" panose="05050102010706020507" pitchFamily="18" charset="2"/>
              </a:rPr>
              <a:t>V</a:t>
            </a:r>
            <a:r>
              <a:rPr lang="tr-TR" sz="2000" baseline="-25000" dirty="0" smtClean="0">
                <a:solidFill>
                  <a:srgbClr val="3333FF"/>
                </a:solidFill>
                <a:latin typeface="Arial Black" panose="020B0A04020102020204" pitchFamily="34" charset="0"/>
                <a:sym typeface="Symbol" panose="05050102010706020507" pitchFamily="18" charset="2"/>
              </a:rPr>
              <a:t>HA</a:t>
            </a:r>
            <a:r>
              <a:rPr lang="tr-TR" sz="2000" dirty="0" smtClean="0">
                <a:solidFill>
                  <a:srgbClr val="3333FF"/>
                </a:solidFill>
                <a:latin typeface="Arial Black" panose="020B0A04020102020204" pitchFamily="34" charset="0"/>
                <a:sym typeface="Symbol" panose="05050102010706020507" pitchFamily="18" charset="2"/>
              </a:rPr>
              <a:t> =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t</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M</a:t>
            </a:r>
            <a:r>
              <a:rPr lang="tr-TR" sz="2000" baseline="-25000" dirty="0" err="1" smtClean="0">
                <a:solidFill>
                  <a:srgbClr val="3333FF"/>
                </a:solidFill>
                <a:latin typeface="Arial Black" panose="020B0A04020102020204" pitchFamily="34" charset="0"/>
                <a:sym typeface="Symbol" panose="05050102010706020507" pitchFamily="18" charset="2"/>
              </a:rPr>
              <a:t>k</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=1/HA</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       (3)</a:t>
            </a:r>
            <a:endParaRPr lang="en-US" sz="2000" baseline="-25000" dirty="0">
              <a:solidFill>
                <a:srgbClr val="3333FF"/>
              </a:solidFill>
              <a:latin typeface="Arial Black" panose="020B0A04020102020204" pitchFamily="34" charset="0"/>
            </a:endParaRPr>
          </a:p>
        </p:txBody>
      </p:sp>
    </p:spTree>
    <p:extLst>
      <p:ext uri="{BB962C8B-B14F-4D97-AF65-F5344CB8AC3E}">
        <p14:creationId xmlns:p14="http://schemas.microsoft.com/office/powerpoint/2010/main" val="72846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10515600" cy="1325563"/>
          </a:xfrm>
        </p:spPr>
        <p:txBody>
          <a:bodyPr/>
          <a:lstStyle/>
          <a:p>
            <a:r>
              <a:rPr lang="tr-TR" dirty="0" smtClean="0">
                <a:latin typeface="Arial Black" panose="020B0A04020102020204" pitchFamily="34" charset="0"/>
              </a:rPr>
              <a:t>Toplam gözeneklilik (</a:t>
            </a:r>
            <a:r>
              <a:rPr lang="tr-TR" dirty="0" err="1" smtClean="0">
                <a:latin typeface="Arial Black" panose="020B0A04020102020204" pitchFamily="34" charset="0"/>
              </a:rPr>
              <a:t>porosite</a:t>
            </a:r>
            <a:r>
              <a:rPr lang="tr-TR" dirty="0" smtClean="0">
                <a:latin typeface="Arial Black" panose="020B0A04020102020204" pitchFamily="34" charset="0"/>
              </a:rPr>
              <a:t>, </a:t>
            </a:r>
            <a:r>
              <a:rPr lang="tr-TR" dirty="0" smtClean="0">
                <a:latin typeface="Arial Black" panose="020B0A04020102020204" pitchFamily="34" charset="0"/>
                <a:sym typeface="Symbol" panose="05050102010706020507" pitchFamily="18" charset="2"/>
              </a:rPr>
              <a:t>f)</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487476" y="1949332"/>
            <a:ext cx="5279751" cy="3951846"/>
          </a:xfrm>
          <a:prstGeom prst="rect">
            <a:avLst/>
          </a:prstGeom>
        </p:spPr>
      </p:pic>
      <p:sp>
        <p:nvSpPr>
          <p:cNvPr id="14" name="Metin kutusu 13"/>
          <p:cNvSpPr txBox="1"/>
          <p:nvPr/>
        </p:nvSpPr>
        <p:spPr>
          <a:xfrm>
            <a:off x="2545237"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696068"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648933"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298622"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4271912"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330042"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585276"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615126"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626121"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1030663"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494906"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414128"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678610"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956922"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242828" y="3925255"/>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6523347" y="1949332"/>
            <a:ext cx="4308051" cy="400110"/>
          </a:xfrm>
          <a:prstGeom prst="rect">
            <a:avLst/>
          </a:prstGeom>
          <a:noFill/>
        </p:spPr>
        <p:txBody>
          <a:bodyPr wrap="square" rtlCol="0">
            <a:spAutoFit/>
          </a:bodyPr>
          <a:lstStyle/>
          <a:p>
            <a:r>
              <a:rPr lang="tr-TR" sz="2000" dirty="0">
                <a:solidFill>
                  <a:srgbClr val="3333FF"/>
                </a:solidFill>
                <a:latin typeface="Arial Black" panose="020B0A04020102020204" pitchFamily="34" charset="0"/>
                <a:sym typeface="Symbol" panose="05050102010706020507" pitchFamily="18" charset="2"/>
              </a:rPr>
              <a:t>f</a:t>
            </a:r>
            <a:r>
              <a:rPr lang="tr-TR" sz="2000" dirty="0" smtClean="0">
                <a:solidFill>
                  <a:srgbClr val="3333FF"/>
                </a:solidFill>
                <a:latin typeface="Arial Black" panose="020B0A04020102020204" pitchFamily="34" charset="0"/>
                <a:sym typeface="Symbol" panose="05050102010706020507" pitchFamily="18" charset="2"/>
              </a:rPr>
              <a:t> =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b</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t</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a:t>
            </a:r>
            <a:r>
              <a:rPr lang="tr-TR" sz="2000" dirty="0">
                <a:solidFill>
                  <a:srgbClr val="3333FF"/>
                </a:solidFill>
                <a:latin typeface="Arial Black" panose="020B0A04020102020204" pitchFamily="34" charset="0"/>
                <a:sym typeface="Symbol" panose="05050102010706020507" pitchFamily="18" charset="2"/>
              </a:rPr>
              <a:t>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t</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s</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h</a:t>
            </a:r>
            <a:r>
              <a:rPr lang="tr-TR" sz="2000" dirty="0" smtClean="0">
                <a:solidFill>
                  <a:srgbClr val="3333FF"/>
                </a:solidFill>
                <a:latin typeface="Arial Black" panose="020B0A04020102020204" pitchFamily="34" charset="0"/>
                <a:sym typeface="Symbol" panose="05050102010706020507" pitchFamily="18" charset="2"/>
              </a:rPr>
              <a:t>)</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       (4)</a:t>
            </a:r>
            <a:endParaRPr lang="en-US" sz="2000" baseline="-25000" dirty="0">
              <a:solidFill>
                <a:srgbClr val="3333FF"/>
              </a:solidFill>
              <a:latin typeface="Arial Black" panose="020B0A04020102020204" pitchFamily="34" charset="0"/>
            </a:endParaRPr>
          </a:p>
        </p:txBody>
      </p:sp>
    </p:spTree>
    <p:extLst>
      <p:ext uri="{BB962C8B-B14F-4D97-AF65-F5344CB8AC3E}">
        <p14:creationId xmlns:p14="http://schemas.microsoft.com/office/powerpoint/2010/main" val="61588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10515600" cy="1325563"/>
          </a:xfrm>
        </p:spPr>
        <p:txBody>
          <a:bodyPr/>
          <a:lstStyle/>
          <a:p>
            <a:r>
              <a:rPr lang="tr-TR" dirty="0" smtClean="0">
                <a:latin typeface="Arial Black" panose="020B0A04020102020204" pitchFamily="34" charset="0"/>
              </a:rPr>
              <a:t>Boşluk oranı (</a:t>
            </a:r>
            <a:r>
              <a:rPr lang="tr-TR" dirty="0">
                <a:latin typeface="Arial Black" panose="020B0A04020102020204" pitchFamily="34" charset="0"/>
                <a:sym typeface="Symbol" panose="05050102010706020507" pitchFamily="18" charset="2"/>
              </a:rPr>
              <a:t>e</a:t>
            </a:r>
            <a:r>
              <a:rPr lang="tr-TR" dirty="0" smtClean="0">
                <a:latin typeface="Arial Black" panose="020B0A04020102020204" pitchFamily="34" charset="0"/>
                <a:sym typeface="Symbol" panose="05050102010706020507" pitchFamily="18" charset="2"/>
              </a:rPr>
              <a:t>)</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487476" y="1949332"/>
            <a:ext cx="5279751" cy="3951846"/>
          </a:xfrm>
          <a:prstGeom prst="rect">
            <a:avLst/>
          </a:prstGeom>
        </p:spPr>
      </p:pic>
      <p:sp>
        <p:nvSpPr>
          <p:cNvPr id="14" name="Metin kutusu 13"/>
          <p:cNvSpPr txBox="1"/>
          <p:nvPr/>
        </p:nvSpPr>
        <p:spPr>
          <a:xfrm>
            <a:off x="2545237"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696068"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648933"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298622"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4271912"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330042"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585276"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615126"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626121"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1030663"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494906"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414128"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678610"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956922"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231537" y="3015847"/>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6523347" y="1949332"/>
            <a:ext cx="4826525" cy="400110"/>
          </a:xfrm>
          <a:prstGeom prst="rect">
            <a:avLst/>
          </a:prstGeom>
          <a:noFill/>
        </p:spPr>
        <p:txBody>
          <a:bodyPr wrap="square" rtlCol="0">
            <a:spAutoFit/>
          </a:bodyPr>
          <a:lstStyle/>
          <a:p>
            <a:r>
              <a:rPr lang="tr-TR" sz="2000" dirty="0" smtClean="0">
                <a:solidFill>
                  <a:srgbClr val="3333FF"/>
                </a:solidFill>
                <a:latin typeface="Arial Black" panose="020B0A04020102020204" pitchFamily="34" charset="0"/>
                <a:sym typeface="Symbol" panose="05050102010706020507" pitchFamily="18" charset="2"/>
              </a:rPr>
              <a:t>e =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a:solidFill>
                  <a:srgbClr val="3333FF"/>
                </a:solidFill>
                <a:latin typeface="Arial Black" panose="020B0A04020102020204" pitchFamily="34" charset="0"/>
                <a:sym typeface="Symbol" panose="05050102010706020507" pitchFamily="18" charset="2"/>
              </a:rPr>
              <a:t>b</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k</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a:t>
            </a:r>
            <a:r>
              <a:rPr lang="tr-TR" sz="2000" dirty="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s</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h</a:t>
            </a:r>
            <a:r>
              <a:rPr lang="tr-TR" sz="2000" dirty="0" smtClean="0">
                <a:solidFill>
                  <a:srgbClr val="3333FF"/>
                </a:solidFill>
                <a:latin typeface="Arial Black" panose="020B0A04020102020204" pitchFamily="34" charset="0"/>
                <a:sym typeface="Symbol" panose="05050102010706020507" pitchFamily="18" charset="2"/>
              </a:rPr>
              <a:t>)/(1-(</a:t>
            </a:r>
            <a:r>
              <a:rPr lang="tr-TR" sz="2000" dirty="0" err="1" smtClean="0">
                <a:solidFill>
                  <a:srgbClr val="3333FF"/>
                </a:solidFill>
                <a:latin typeface="Arial Black" panose="020B0A04020102020204" pitchFamily="34" charset="0"/>
                <a:sym typeface="Symbol" panose="05050102010706020507" pitchFamily="18" charset="2"/>
              </a:rPr>
              <a:t>Vt-Vb</a:t>
            </a:r>
            <a:r>
              <a:rPr lang="tr-TR" sz="2000" dirty="0" smtClean="0">
                <a:solidFill>
                  <a:srgbClr val="3333FF"/>
                </a:solidFill>
                <a:latin typeface="Arial Black" panose="020B0A04020102020204" pitchFamily="34" charset="0"/>
                <a:sym typeface="Symbol" panose="05050102010706020507" pitchFamily="18" charset="2"/>
              </a:rPr>
              <a:t>))  (5)</a:t>
            </a:r>
            <a:endParaRPr lang="en-US" sz="2000" baseline="-25000" dirty="0">
              <a:solidFill>
                <a:srgbClr val="3333FF"/>
              </a:solidFill>
              <a:latin typeface="Arial Black" panose="020B0A04020102020204" pitchFamily="34" charset="0"/>
            </a:endParaRPr>
          </a:p>
        </p:txBody>
      </p:sp>
    </p:spTree>
    <p:extLst>
      <p:ext uri="{BB962C8B-B14F-4D97-AF65-F5344CB8AC3E}">
        <p14:creationId xmlns:p14="http://schemas.microsoft.com/office/powerpoint/2010/main" val="1083662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44076" y="42122"/>
            <a:ext cx="10515600" cy="1325563"/>
          </a:xfrm>
        </p:spPr>
        <p:txBody>
          <a:bodyPr/>
          <a:lstStyle/>
          <a:p>
            <a:r>
              <a:rPr lang="tr-TR" dirty="0" smtClean="0">
                <a:latin typeface="Arial Black" panose="020B0A04020102020204" pitchFamily="34" charset="0"/>
              </a:rPr>
              <a:t>Toprağın kütle ve hacim üzerinden su içeriği</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214098" y="1949332"/>
            <a:ext cx="5279751" cy="3951846"/>
          </a:xfrm>
          <a:prstGeom prst="rect">
            <a:avLst/>
          </a:prstGeom>
        </p:spPr>
      </p:pic>
      <p:sp>
        <p:nvSpPr>
          <p:cNvPr id="14" name="Metin kutusu 13"/>
          <p:cNvSpPr txBox="1"/>
          <p:nvPr/>
        </p:nvSpPr>
        <p:spPr>
          <a:xfrm>
            <a:off x="2271859"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422690"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375555"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025244"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3998534"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056664"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311898"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341748"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352743"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757285"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221528"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140750"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405232"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683544"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242828" y="3925255"/>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389563" cy="707886"/>
          </a:xfrm>
          <a:prstGeom prst="rect">
            <a:avLst/>
          </a:prstGeom>
          <a:noFill/>
        </p:spPr>
        <p:txBody>
          <a:bodyPr wrap="square" rtlCol="0">
            <a:spAutoFit/>
          </a:bodyPr>
          <a:lstStyle/>
          <a:p>
            <a:r>
              <a:rPr lang="tr-TR" sz="2000" dirty="0" smtClean="0">
                <a:solidFill>
                  <a:srgbClr val="3333FF"/>
                </a:solidFill>
                <a:latin typeface="Arial Black" panose="020B0A04020102020204" pitchFamily="34" charset="0"/>
                <a:sym typeface="Symbol" panose="05050102010706020507" pitchFamily="18" charset="2"/>
              </a:rPr>
              <a:t>Birim kütle üzerinden su içeriği (w)  w = </a:t>
            </a:r>
            <a:r>
              <a:rPr lang="tr-TR" sz="2000" dirty="0" err="1" smtClean="0">
                <a:solidFill>
                  <a:srgbClr val="3333FF"/>
                </a:solidFill>
                <a:latin typeface="Arial Black" panose="020B0A04020102020204" pitchFamily="34" charset="0"/>
                <a:sym typeface="Symbol" panose="05050102010706020507" pitchFamily="18" charset="2"/>
              </a:rPr>
              <a:t>M</a:t>
            </a:r>
            <a:r>
              <a:rPr lang="tr-TR" sz="2000" baseline="-25000" dirty="0" err="1">
                <a:solidFill>
                  <a:srgbClr val="3333FF"/>
                </a:solidFill>
                <a:latin typeface="Arial Black" panose="020B0A04020102020204" pitchFamily="34" charset="0"/>
                <a:sym typeface="Symbol" panose="05050102010706020507" pitchFamily="18" charset="2"/>
              </a:rPr>
              <a:t>s</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M</a:t>
            </a:r>
            <a:r>
              <a:rPr lang="tr-TR" sz="2000" baseline="-25000" dirty="0" err="1" smtClean="0">
                <a:solidFill>
                  <a:srgbClr val="3333FF"/>
                </a:solidFill>
                <a:latin typeface="Arial Black" panose="020B0A04020102020204" pitchFamily="34" charset="0"/>
                <a:sym typeface="Symbol" panose="05050102010706020507" pitchFamily="18" charset="2"/>
              </a:rPr>
              <a:t>k</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(7)</a:t>
            </a:r>
            <a:endParaRPr lang="en-US" sz="2000" baseline="-25000" dirty="0">
              <a:solidFill>
                <a:srgbClr val="3333FF"/>
              </a:solidFill>
              <a:latin typeface="Arial Black" panose="020B0A04020102020204" pitchFamily="34" charset="0"/>
            </a:endParaRPr>
          </a:p>
        </p:txBody>
      </p:sp>
      <p:sp>
        <p:nvSpPr>
          <p:cNvPr id="4" name="Dikdörtgen 3"/>
          <p:cNvSpPr/>
          <p:nvPr/>
        </p:nvSpPr>
        <p:spPr>
          <a:xfrm>
            <a:off x="5767227" y="2780178"/>
            <a:ext cx="6096000" cy="754053"/>
          </a:xfrm>
          <a:prstGeom prst="rect">
            <a:avLst/>
          </a:prstGeom>
        </p:spPr>
        <p:txBody>
          <a:bodyPr>
            <a:spAutoFit/>
          </a:bodyPr>
          <a:lstStyle/>
          <a:p>
            <a:r>
              <a:rPr lang="tr-TR" dirty="0">
                <a:solidFill>
                  <a:srgbClr val="3333FF"/>
                </a:solidFill>
                <a:latin typeface="Arial Black" panose="020B0A04020102020204" pitchFamily="34" charset="0"/>
                <a:sym typeface="Symbol" panose="05050102010706020507" pitchFamily="18" charset="2"/>
              </a:rPr>
              <a:t>Birim </a:t>
            </a:r>
            <a:r>
              <a:rPr lang="tr-TR" dirty="0" smtClean="0">
                <a:solidFill>
                  <a:srgbClr val="3333FF"/>
                </a:solidFill>
                <a:latin typeface="Arial Black" panose="020B0A04020102020204" pitchFamily="34" charset="0"/>
                <a:sym typeface="Symbol" panose="05050102010706020507" pitchFamily="18" charset="2"/>
              </a:rPr>
              <a:t>hacim  </a:t>
            </a:r>
            <a:r>
              <a:rPr lang="tr-TR" dirty="0">
                <a:solidFill>
                  <a:srgbClr val="3333FF"/>
                </a:solidFill>
                <a:latin typeface="Arial Black" panose="020B0A04020102020204" pitchFamily="34" charset="0"/>
                <a:sym typeface="Symbol" panose="05050102010706020507" pitchFamily="18" charset="2"/>
              </a:rPr>
              <a:t>üzerinden su içeriği </a:t>
            </a:r>
            <a:r>
              <a:rPr lang="tr-TR" dirty="0" smtClean="0">
                <a:solidFill>
                  <a:srgbClr val="3333FF"/>
                </a:solidFill>
                <a:latin typeface="Arial Black" panose="020B0A04020102020204" pitchFamily="34" charset="0"/>
                <a:sym typeface="Symbol" panose="05050102010706020507" pitchFamily="18" charset="2"/>
              </a:rPr>
              <a:t>()</a:t>
            </a:r>
          </a:p>
          <a:p>
            <a:r>
              <a:rPr lang="tr-TR" sz="2500" dirty="0" smtClean="0">
                <a:solidFill>
                  <a:srgbClr val="3333FF"/>
                </a:solidFill>
                <a:latin typeface="Arial Black" panose="020B0A04020102020204" pitchFamily="34" charset="0"/>
                <a:sym typeface="Symbol" panose="05050102010706020507" pitchFamily="18" charset="2"/>
              </a:rPr>
              <a:t> </a:t>
            </a:r>
            <a:r>
              <a:rPr lang="tr-TR" dirty="0" smtClean="0">
                <a:solidFill>
                  <a:srgbClr val="3333FF"/>
                </a:solidFill>
                <a:latin typeface="Arial Black" panose="020B0A04020102020204" pitchFamily="34" charset="0"/>
                <a:sym typeface="Symbol" panose="05050102010706020507" pitchFamily="18" charset="2"/>
              </a:rPr>
              <a:t>=</a:t>
            </a:r>
            <a:r>
              <a:rPr lang="tr-TR" dirty="0">
                <a:solidFill>
                  <a:srgbClr val="3333FF"/>
                </a:solidFill>
                <a:latin typeface="Arial Black" panose="020B0A04020102020204" pitchFamily="34" charset="0"/>
                <a:sym typeface="Symbol" panose="05050102010706020507" pitchFamily="18" charset="2"/>
              </a:rPr>
              <a:t> </a:t>
            </a:r>
            <a:r>
              <a:rPr lang="tr-TR" dirty="0" err="1">
                <a:solidFill>
                  <a:srgbClr val="3333FF"/>
                </a:solidFill>
                <a:latin typeface="Arial Black" panose="020B0A04020102020204" pitchFamily="34" charset="0"/>
                <a:sym typeface="Symbol" panose="05050102010706020507" pitchFamily="18" charset="2"/>
              </a:rPr>
              <a:t>V</a:t>
            </a:r>
            <a:r>
              <a:rPr lang="tr-TR" baseline="-25000" dirty="0" err="1" smtClean="0">
                <a:solidFill>
                  <a:srgbClr val="3333FF"/>
                </a:solidFill>
                <a:latin typeface="Arial Black" panose="020B0A04020102020204" pitchFamily="34" charset="0"/>
                <a:sym typeface="Symbol" panose="05050102010706020507" pitchFamily="18" charset="2"/>
              </a:rPr>
              <a:t>s</a:t>
            </a:r>
            <a:r>
              <a:rPr lang="tr-TR" dirty="0" smtClean="0">
                <a:solidFill>
                  <a:srgbClr val="3333FF"/>
                </a:solidFill>
                <a:latin typeface="Arial Black" panose="020B0A04020102020204" pitchFamily="34" charset="0"/>
                <a:sym typeface="Symbol" panose="05050102010706020507" pitchFamily="18" charset="2"/>
              </a:rPr>
              <a:t>/</a:t>
            </a:r>
            <a:r>
              <a:rPr lang="tr-TR" dirty="0" err="1" smtClean="0">
                <a:solidFill>
                  <a:srgbClr val="3333FF"/>
                </a:solidFill>
                <a:latin typeface="Arial Black" panose="020B0A04020102020204" pitchFamily="34" charset="0"/>
                <a:sym typeface="Symbol" panose="05050102010706020507" pitchFamily="18" charset="2"/>
              </a:rPr>
              <a:t>V</a:t>
            </a:r>
            <a:r>
              <a:rPr lang="tr-TR" baseline="-25000" dirty="0" err="1" smtClean="0">
                <a:solidFill>
                  <a:srgbClr val="3333FF"/>
                </a:solidFill>
                <a:latin typeface="Arial Black" panose="020B0A04020102020204" pitchFamily="34" charset="0"/>
                <a:sym typeface="Symbol" panose="05050102010706020507" pitchFamily="18" charset="2"/>
              </a:rPr>
              <a:t>t</a:t>
            </a:r>
            <a:r>
              <a:rPr lang="tr-TR" baseline="-25000" dirty="0" smtClean="0">
                <a:solidFill>
                  <a:srgbClr val="3333FF"/>
                </a:solidFill>
                <a:latin typeface="Arial Black" panose="020B0A04020102020204" pitchFamily="34" charset="0"/>
                <a:sym typeface="Symbol" panose="05050102010706020507" pitchFamily="18" charset="2"/>
              </a:rPr>
              <a:t> </a:t>
            </a:r>
            <a:r>
              <a:rPr lang="tr-TR" dirty="0" smtClean="0">
                <a:solidFill>
                  <a:srgbClr val="3333FF"/>
                </a:solidFill>
                <a:latin typeface="Arial Black" panose="020B0A04020102020204" pitchFamily="34" charset="0"/>
                <a:sym typeface="Symbol" panose="05050102010706020507" pitchFamily="18" charset="2"/>
              </a:rPr>
              <a:t> 			(8)</a:t>
            </a:r>
            <a:endParaRPr lang="en-US" dirty="0">
              <a:solidFill>
                <a:srgbClr val="3333FF"/>
              </a:solidFill>
              <a:latin typeface="Arial Black" panose="020B0A04020102020204" pitchFamily="34" charset="0"/>
            </a:endParaRPr>
          </a:p>
        </p:txBody>
      </p:sp>
    </p:spTree>
    <p:extLst>
      <p:ext uri="{BB962C8B-B14F-4D97-AF65-F5344CB8AC3E}">
        <p14:creationId xmlns:p14="http://schemas.microsoft.com/office/powerpoint/2010/main" val="667833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10515600" cy="1325563"/>
          </a:xfrm>
        </p:spPr>
        <p:txBody>
          <a:bodyPr/>
          <a:lstStyle/>
          <a:p>
            <a:r>
              <a:rPr lang="tr-TR" dirty="0" smtClean="0">
                <a:latin typeface="Arial Black" panose="020B0A04020102020204" pitchFamily="34" charset="0"/>
              </a:rPr>
              <a:t>Doygunluk yüzdesi (s)</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214098" y="1949332"/>
            <a:ext cx="5279751" cy="3951846"/>
          </a:xfrm>
          <a:prstGeom prst="rect">
            <a:avLst/>
          </a:prstGeom>
        </p:spPr>
      </p:pic>
      <p:sp>
        <p:nvSpPr>
          <p:cNvPr id="14" name="Metin kutusu 13"/>
          <p:cNvSpPr txBox="1"/>
          <p:nvPr/>
        </p:nvSpPr>
        <p:spPr>
          <a:xfrm>
            <a:off x="2271859"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422690"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375555"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025244"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3998534"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056664"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311898"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341748"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352743"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757285"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221528"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140750"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405232"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683544"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064688" y="3326933"/>
            <a:ext cx="3887987" cy="3416320"/>
          </a:xfrm>
          <a:prstGeom prst="rect">
            <a:avLst/>
          </a:prstGeom>
          <a:noFill/>
        </p:spPr>
        <p:txBody>
          <a:bodyPr wrap="non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559515" cy="400110"/>
          </a:xfrm>
          <a:prstGeom prst="rect">
            <a:avLst/>
          </a:prstGeom>
          <a:noFill/>
        </p:spPr>
        <p:txBody>
          <a:bodyPr wrap="square" rtlCol="0">
            <a:spAutoFit/>
          </a:bodyPr>
          <a:lstStyle/>
          <a:p>
            <a:r>
              <a:rPr lang="tr-TR" sz="2000" dirty="0" smtClean="0">
                <a:solidFill>
                  <a:srgbClr val="3333FF"/>
                </a:solidFill>
                <a:latin typeface="Arial Black" panose="020B0A04020102020204" pitchFamily="34" charset="0"/>
                <a:sym typeface="Symbol" panose="05050102010706020507" pitchFamily="18" charset="2"/>
              </a:rPr>
              <a:t>s =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s</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b</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s</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h</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s</a:t>
            </a:r>
            <a:r>
              <a:rPr lang="tr-TR" sz="2000" dirty="0" smtClean="0">
                <a:solidFill>
                  <a:srgbClr val="3333FF"/>
                </a:solidFill>
                <a:latin typeface="Arial Black" panose="020B0A04020102020204" pitchFamily="34" charset="0"/>
                <a:sym typeface="Symbol" panose="05050102010706020507" pitchFamily="18" charset="2"/>
              </a:rPr>
              <a:t>)</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a:t>
            </a:r>
            <a:r>
              <a:rPr lang="tr-TR" sz="2000" dirty="0">
                <a:solidFill>
                  <a:srgbClr val="3333FF"/>
                </a:solidFill>
                <a:latin typeface="Arial Black" panose="020B0A04020102020204" pitchFamily="34" charset="0"/>
                <a:sym typeface="Symbol" panose="05050102010706020507" pitchFamily="18" charset="2"/>
              </a:rPr>
              <a:t>9</a:t>
            </a:r>
            <a:r>
              <a:rPr lang="tr-TR" sz="2000" dirty="0" smtClean="0">
                <a:solidFill>
                  <a:srgbClr val="3333FF"/>
                </a:solidFill>
                <a:latin typeface="Arial Black" panose="020B0A04020102020204" pitchFamily="34" charset="0"/>
                <a:sym typeface="Symbol" panose="05050102010706020507" pitchFamily="18" charset="2"/>
              </a:rPr>
              <a:t>)</a:t>
            </a:r>
            <a:endParaRPr lang="en-US" sz="2000" baseline="-25000" dirty="0">
              <a:solidFill>
                <a:srgbClr val="3333FF"/>
              </a:solidFill>
              <a:latin typeface="Arial Black" panose="020B0A04020102020204" pitchFamily="34" charset="0"/>
            </a:endParaRPr>
          </a:p>
        </p:txBody>
      </p:sp>
      <p:sp>
        <p:nvSpPr>
          <p:cNvPr id="5" name="Metin kutusu 4"/>
          <p:cNvSpPr txBox="1"/>
          <p:nvPr/>
        </p:nvSpPr>
        <p:spPr>
          <a:xfrm>
            <a:off x="6048103" y="2595512"/>
            <a:ext cx="3370025" cy="369332"/>
          </a:xfrm>
          <a:prstGeom prst="rect">
            <a:avLst/>
          </a:prstGeom>
          <a:noFill/>
        </p:spPr>
        <p:txBody>
          <a:bodyPr wrap="none" rtlCol="0">
            <a:spAutoFit/>
          </a:bodyPr>
          <a:lstStyle/>
          <a:p>
            <a:r>
              <a:rPr lang="tr-TR" dirty="0" smtClean="0">
                <a:solidFill>
                  <a:srgbClr val="3333FF"/>
                </a:solidFill>
                <a:latin typeface="Arial Black" panose="020B0A04020102020204" pitchFamily="34" charset="0"/>
              </a:rPr>
              <a:t>Sx100 = yüzde doygunluk</a:t>
            </a:r>
            <a:endParaRPr lang="tr-TR" dirty="0">
              <a:solidFill>
                <a:srgbClr val="3333FF"/>
              </a:solidFill>
              <a:latin typeface="Arial Black" panose="020B0A04020102020204" pitchFamily="34" charset="0"/>
            </a:endParaRPr>
          </a:p>
        </p:txBody>
      </p:sp>
    </p:spTree>
    <p:extLst>
      <p:ext uri="{BB962C8B-B14F-4D97-AF65-F5344CB8AC3E}">
        <p14:creationId xmlns:p14="http://schemas.microsoft.com/office/powerpoint/2010/main" val="857486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9966974" cy="1325563"/>
          </a:xfrm>
        </p:spPr>
        <p:txBody>
          <a:bodyPr/>
          <a:lstStyle/>
          <a:p>
            <a:r>
              <a:rPr lang="tr-TR" dirty="0" smtClean="0">
                <a:latin typeface="Arial Black" panose="020B0A04020102020204" pitchFamily="34" charset="0"/>
              </a:rPr>
              <a:t>Hava dolu gözeneklilik (</a:t>
            </a:r>
            <a:r>
              <a:rPr lang="tr-TR" dirty="0" err="1" smtClean="0">
                <a:latin typeface="Arial Black" panose="020B0A04020102020204" pitchFamily="34" charset="0"/>
              </a:rPr>
              <a:t>f</a:t>
            </a:r>
            <a:r>
              <a:rPr lang="tr-TR" baseline="-25000" dirty="0" err="1" smtClean="0">
                <a:latin typeface="Arial Black" panose="020B0A04020102020204" pitchFamily="34" charset="0"/>
              </a:rPr>
              <a:t>h</a:t>
            </a:r>
            <a:r>
              <a:rPr lang="tr-TR" dirty="0" smtClean="0">
                <a:latin typeface="Arial Black" panose="020B0A04020102020204" pitchFamily="34" charset="0"/>
              </a:rPr>
              <a:t>)</a:t>
            </a:r>
            <a:endParaRPr lang="en-US" dirty="0">
              <a:latin typeface="Arial Black" panose="020B0A04020102020204" pitchFamily="34" charset="0"/>
            </a:endParaRPr>
          </a:p>
        </p:txBody>
      </p:sp>
      <p:pic>
        <p:nvPicPr>
          <p:cNvPr id="13" name="Resim 12"/>
          <p:cNvPicPr>
            <a:picLocks noChangeAspect="1"/>
          </p:cNvPicPr>
          <p:nvPr/>
        </p:nvPicPr>
        <p:blipFill>
          <a:blip r:embed="rId2"/>
          <a:stretch>
            <a:fillRect/>
          </a:stretch>
        </p:blipFill>
        <p:spPr>
          <a:xfrm>
            <a:off x="214098" y="1949332"/>
            <a:ext cx="5004293" cy="3951846"/>
          </a:xfrm>
          <a:prstGeom prst="rect">
            <a:avLst/>
          </a:prstGeom>
        </p:spPr>
      </p:pic>
      <p:sp>
        <p:nvSpPr>
          <p:cNvPr id="14" name="Metin kutusu 13"/>
          <p:cNvSpPr txBox="1"/>
          <p:nvPr/>
        </p:nvSpPr>
        <p:spPr>
          <a:xfrm>
            <a:off x="2271859" y="2111601"/>
            <a:ext cx="779012" cy="646331"/>
          </a:xfrm>
          <a:prstGeom prst="rect">
            <a:avLst/>
          </a:prstGeom>
          <a:noFill/>
        </p:spPr>
        <p:txBody>
          <a:bodyPr wrap="squar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15" name="Metin kutusu 14"/>
          <p:cNvSpPr txBox="1"/>
          <p:nvPr/>
        </p:nvSpPr>
        <p:spPr>
          <a:xfrm>
            <a:off x="2422691" y="2837467"/>
            <a:ext cx="478906" cy="646331"/>
          </a:xfrm>
          <a:prstGeom prst="rect">
            <a:avLst/>
          </a:prstGeom>
          <a:noFill/>
        </p:spPr>
        <p:txBody>
          <a:bodyPr wrap="squar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16" name="Metin kutusu 15"/>
          <p:cNvSpPr txBox="1"/>
          <p:nvPr/>
        </p:nvSpPr>
        <p:spPr>
          <a:xfrm>
            <a:off x="2297178" y="4411741"/>
            <a:ext cx="798718" cy="369332"/>
          </a:xfrm>
          <a:prstGeom prst="rect">
            <a:avLst/>
          </a:prstGeom>
          <a:noFill/>
        </p:spPr>
        <p:txBody>
          <a:bodyPr wrap="squar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18" name="Metin kutusu 17"/>
          <p:cNvSpPr txBox="1"/>
          <p:nvPr/>
        </p:nvSpPr>
        <p:spPr>
          <a:xfrm>
            <a:off x="4025245" y="2111602"/>
            <a:ext cx="478906" cy="553998"/>
          </a:xfrm>
          <a:prstGeom prst="rect">
            <a:avLst/>
          </a:prstGeom>
          <a:noFill/>
        </p:spPr>
        <p:txBody>
          <a:bodyPr wrap="squar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19" name="Metin kutusu 18"/>
          <p:cNvSpPr txBox="1"/>
          <p:nvPr/>
        </p:nvSpPr>
        <p:spPr>
          <a:xfrm>
            <a:off x="3998534" y="2820184"/>
            <a:ext cx="471309" cy="553998"/>
          </a:xfrm>
          <a:prstGeom prst="rect">
            <a:avLst/>
          </a:prstGeom>
          <a:noFill/>
        </p:spPr>
        <p:txBody>
          <a:bodyPr wrap="squar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0" name="Metin kutusu 19"/>
          <p:cNvSpPr txBox="1"/>
          <p:nvPr/>
        </p:nvSpPr>
        <p:spPr>
          <a:xfrm>
            <a:off x="4056665" y="4103799"/>
            <a:ext cx="478906" cy="553998"/>
          </a:xfrm>
          <a:prstGeom prst="rect">
            <a:avLst/>
          </a:prstGeom>
          <a:noFill/>
        </p:spPr>
        <p:txBody>
          <a:bodyPr wrap="squar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1" name="Metin kutusu 20"/>
          <p:cNvSpPr txBox="1"/>
          <p:nvPr/>
        </p:nvSpPr>
        <p:spPr>
          <a:xfrm>
            <a:off x="1311898" y="2169733"/>
            <a:ext cx="442440" cy="553998"/>
          </a:xfrm>
          <a:prstGeom prst="rect">
            <a:avLst/>
          </a:prstGeom>
          <a:noFill/>
        </p:spPr>
        <p:txBody>
          <a:bodyPr wrap="squar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22" name="Metin kutusu 21"/>
          <p:cNvSpPr txBox="1"/>
          <p:nvPr/>
        </p:nvSpPr>
        <p:spPr>
          <a:xfrm>
            <a:off x="1341748" y="2831181"/>
            <a:ext cx="434844" cy="553998"/>
          </a:xfrm>
          <a:prstGeom prst="rect">
            <a:avLst/>
          </a:prstGeom>
          <a:noFill/>
        </p:spPr>
        <p:txBody>
          <a:bodyPr wrap="squar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23" name="Metin kutusu 22"/>
          <p:cNvSpPr txBox="1"/>
          <p:nvPr/>
        </p:nvSpPr>
        <p:spPr>
          <a:xfrm>
            <a:off x="1352743" y="4312764"/>
            <a:ext cx="442440" cy="553998"/>
          </a:xfrm>
          <a:prstGeom prst="rect">
            <a:avLst/>
          </a:prstGeom>
          <a:noFill/>
        </p:spPr>
        <p:txBody>
          <a:bodyPr wrap="squar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24" name="Metin kutusu 23"/>
          <p:cNvSpPr txBox="1"/>
          <p:nvPr/>
        </p:nvSpPr>
        <p:spPr>
          <a:xfrm>
            <a:off x="757285" y="2595512"/>
            <a:ext cx="442440" cy="553998"/>
          </a:xfrm>
          <a:prstGeom prst="rect">
            <a:avLst/>
          </a:prstGeom>
          <a:noFill/>
        </p:spPr>
        <p:txBody>
          <a:bodyPr wrap="squar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25" name="Metin kutusu 24"/>
          <p:cNvSpPr txBox="1"/>
          <p:nvPr/>
        </p:nvSpPr>
        <p:spPr>
          <a:xfrm>
            <a:off x="221528" y="3681168"/>
            <a:ext cx="410534" cy="553998"/>
          </a:xfrm>
          <a:prstGeom prst="rect">
            <a:avLst/>
          </a:prstGeom>
          <a:noFill/>
        </p:spPr>
        <p:txBody>
          <a:bodyPr wrap="squar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26" name="Metin kutusu 25"/>
          <p:cNvSpPr txBox="1"/>
          <p:nvPr/>
        </p:nvSpPr>
        <p:spPr>
          <a:xfrm>
            <a:off x="5140750" y="3142267"/>
            <a:ext cx="446999" cy="553998"/>
          </a:xfrm>
          <a:prstGeom prst="rect">
            <a:avLst/>
          </a:prstGeom>
          <a:noFill/>
        </p:spPr>
        <p:txBody>
          <a:bodyPr wrap="squar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28" name="Metin kutusu 27"/>
          <p:cNvSpPr txBox="1"/>
          <p:nvPr/>
        </p:nvSpPr>
        <p:spPr>
          <a:xfrm>
            <a:off x="405232" y="1621410"/>
            <a:ext cx="1354062" cy="646331"/>
          </a:xfrm>
          <a:prstGeom prst="rect">
            <a:avLst/>
          </a:prstGeom>
          <a:noFill/>
        </p:spPr>
        <p:txBody>
          <a:bodyPr wrap="squar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29" name="Metin kutusu 28"/>
          <p:cNvSpPr txBox="1"/>
          <p:nvPr/>
        </p:nvSpPr>
        <p:spPr>
          <a:xfrm>
            <a:off x="3683545" y="1661135"/>
            <a:ext cx="1263326" cy="646331"/>
          </a:xfrm>
          <a:prstGeom prst="rect">
            <a:avLst/>
          </a:prstGeom>
          <a:noFill/>
        </p:spPr>
        <p:txBody>
          <a:bodyPr wrap="squar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32" name="Metin kutusu 31"/>
          <p:cNvSpPr txBox="1"/>
          <p:nvPr/>
        </p:nvSpPr>
        <p:spPr>
          <a:xfrm>
            <a:off x="6242828" y="3925255"/>
            <a:ext cx="3685141" cy="3693319"/>
          </a:xfrm>
          <a:prstGeom prst="rect">
            <a:avLst/>
          </a:prstGeom>
          <a:noFill/>
        </p:spPr>
        <p:txBody>
          <a:bodyPr wrap="squar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474405" cy="400110"/>
          </a:xfrm>
          <a:prstGeom prst="rect">
            <a:avLst/>
          </a:prstGeom>
          <a:noFill/>
        </p:spPr>
        <p:txBody>
          <a:bodyPr wrap="square" rtlCol="0">
            <a:spAutoFit/>
          </a:bodyPr>
          <a:lstStyle/>
          <a:p>
            <a:r>
              <a:rPr lang="tr-TR" sz="2000" dirty="0" err="1" smtClean="0">
                <a:solidFill>
                  <a:srgbClr val="3333FF"/>
                </a:solidFill>
                <a:latin typeface="Arial Black" panose="020B0A04020102020204" pitchFamily="34" charset="0"/>
                <a:sym typeface="Symbol" panose="05050102010706020507" pitchFamily="18" charset="2"/>
              </a:rPr>
              <a:t>f</a:t>
            </a:r>
            <a:r>
              <a:rPr lang="tr-TR" sz="2000" baseline="-25000" dirty="0" err="1" smtClean="0">
                <a:solidFill>
                  <a:srgbClr val="3333FF"/>
                </a:solidFill>
                <a:latin typeface="Arial Black" panose="020B0A04020102020204" pitchFamily="34" charset="0"/>
                <a:sym typeface="Symbol" panose="05050102010706020507" pitchFamily="18" charset="2"/>
              </a:rPr>
              <a:t>h</a:t>
            </a:r>
            <a:r>
              <a:rPr lang="tr-TR" sz="2000" dirty="0" smtClean="0">
                <a:solidFill>
                  <a:srgbClr val="3333FF"/>
                </a:solidFill>
                <a:latin typeface="Arial Black" panose="020B0A04020102020204" pitchFamily="34" charset="0"/>
                <a:sym typeface="Symbol" panose="05050102010706020507" pitchFamily="18" charset="2"/>
              </a:rPr>
              <a:t> =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h</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a:solidFill>
                  <a:srgbClr val="3333FF"/>
                </a:solidFill>
                <a:latin typeface="Arial Black" panose="020B0A04020102020204" pitchFamily="34" charset="0"/>
                <a:sym typeface="Symbol" panose="05050102010706020507" pitchFamily="18" charset="2"/>
              </a:rPr>
              <a:t>t</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a:solidFill>
                  <a:srgbClr val="3333FF"/>
                </a:solidFill>
                <a:latin typeface="Arial Black" panose="020B0A04020102020204" pitchFamily="34" charset="0"/>
                <a:sym typeface="Symbol" panose="05050102010706020507" pitchFamily="18" charset="2"/>
              </a:rPr>
              <a:t>h</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h</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s</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k</a:t>
            </a:r>
            <a:r>
              <a:rPr lang="tr-TR" sz="2000" dirty="0" smtClean="0">
                <a:solidFill>
                  <a:srgbClr val="3333FF"/>
                </a:solidFill>
                <a:latin typeface="Arial Black" panose="020B0A04020102020204" pitchFamily="34" charset="0"/>
                <a:sym typeface="Symbol" panose="05050102010706020507" pitchFamily="18" charset="2"/>
              </a:rPr>
              <a:t>)</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(10)</a:t>
            </a:r>
            <a:endParaRPr lang="en-US" sz="2000" baseline="-25000" dirty="0">
              <a:solidFill>
                <a:srgbClr val="3333FF"/>
              </a:solidFill>
              <a:latin typeface="Arial Black" panose="020B0A04020102020204" pitchFamily="34" charset="0"/>
            </a:endParaRPr>
          </a:p>
        </p:txBody>
      </p:sp>
      <p:sp>
        <p:nvSpPr>
          <p:cNvPr id="4" name="Metin kutusu 3"/>
          <p:cNvSpPr txBox="1"/>
          <p:nvPr/>
        </p:nvSpPr>
        <p:spPr>
          <a:xfrm>
            <a:off x="5929460" y="2595512"/>
            <a:ext cx="6262540" cy="1200329"/>
          </a:xfrm>
          <a:prstGeom prst="rect">
            <a:avLst/>
          </a:prstGeom>
          <a:noFill/>
        </p:spPr>
        <p:txBody>
          <a:bodyPr wrap="square" rtlCol="0">
            <a:spAutoFit/>
          </a:bodyPr>
          <a:lstStyle/>
          <a:p>
            <a:r>
              <a:rPr lang="tr-TR" dirty="0" smtClean="0">
                <a:solidFill>
                  <a:srgbClr val="92D050"/>
                </a:solidFill>
                <a:latin typeface="Arial Black" panose="020B0A04020102020204" pitchFamily="34" charset="0"/>
              </a:rPr>
              <a:t>Doygunluk yüzdesi (s) bilinen bir toprağın </a:t>
            </a:r>
            <a:r>
              <a:rPr lang="tr-TR" dirty="0" err="1">
                <a:solidFill>
                  <a:srgbClr val="92D050"/>
                </a:solidFill>
                <a:latin typeface="Arial Black" panose="020B0A04020102020204" pitchFamily="34" charset="0"/>
              </a:rPr>
              <a:t>f</a:t>
            </a:r>
            <a:r>
              <a:rPr lang="tr-TR" baseline="-25000" dirty="0" err="1" smtClean="0">
                <a:solidFill>
                  <a:srgbClr val="92D050"/>
                </a:solidFill>
                <a:latin typeface="Arial Black" panose="020B0A04020102020204" pitchFamily="34" charset="0"/>
              </a:rPr>
              <a:t>h</a:t>
            </a:r>
            <a:r>
              <a:rPr lang="tr-TR" dirty="0" smtClean="0">
                <a:solidFill>
                  <a:srgbClr val="92D050"/>
                </a:solidFill>
                <a:latin typeface="Arial Black" panose="020B0A04020102020204" pitchFamily="34" charset="0"/>
              </a:rPr>
              <a:t> değeri </a:t>
            </a:r>
          </a:p>
          <a:p>
            <a:r>
              <a:rPr lang="tr-TR" dirty="0" err="1">
                <a:solidFill>
                  <a:srgbClr val="92D050"/>
                </a:solidFill>
                <a:latin typeface="Arial Black" panose="020B0A04020102020204" pitchFamily="34" charset="0"/>
              </a:rPr>
              <a:t>f</a:t>
            </a:r>
            <a:r>
              <a:rPr lang="tr-TR" baseline="-25000" dirty="0" err="1" smtClean="0">
                <a:solidFill>
                  <a:srgbClr val="92D050"/>
                </a:solidFill>
                <a:latin typeface="Arial Black" panose="020B0A04020102020204" pitchFamily="34" charset="0"/>
              </a:rPr>
              <a:t>h</a:t>
            </a:r>
            <a:r>
              <a:rPr lang="tr-TR" dirty="0" smtClean="0">
                <a:solidFill>
                  <a:srgbClr val="92D050"/>
                </a:solidFill>
                <a:latin typeface="Arial Black" panose="020B0A04020102020204" pitchFamily="34" charset="0"/>
              </a:rPr>
              <a:t> = f-s ilişkisi kullanılarak kolayca hesaplanabilir.  </a:t>
            </a:r>
            <a:endParaRPr lang="en-US" dirty="0">
              <a:solidFill>
                <a:srgbClr val="92D050"/>
              </a:solidFill>
              <a:latin typeface="Arial Black" panose="020B0A04020102020204" pitchFamily="34" charset="0"/>
            </a:endParaRPr>
          </a:p>
        </p:txBody>
      </p:sp>
    </p:spTree>
    <p:extLst>
      <p:ext uri="{BB962C8B-B14F-4D97-AF65-F5344CB8AC3E}">
        <p14:creationId xmlns:p14="http://schemas.microsoft.com/office/powerpoint/2010/main" val="3018761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9966974" cy="1325563"/>
          </a:xfrm>
        </p:spPr>
        <p:txBody>
          <a:bodyPr/>
          <a:lstStyle/>
          <a:p>
            <a:r>
              <a:rPr lang="tr-TR" dirty="0" smtClean="0">
                <a:latin typeface="Arial Black" panose="020B0A04020102020204" pitchFamily="34" charset="0"/>
              </a:rPr>
              <a:t>Havanın nispi hacmi (a)</a:t>
            </a:r>
            <a:endParaRPr lang="en-US" dirty="0">
              <a:latin typeface="Arial Black" panose="020B0A04020102020204" pitchFamily="34" charset="0"/>
            </a:endParaRPr>
          </a:p>
        </p:txBody>
      </p:sp>
      <p:sp>
        <p:nvSpPr>
          <p:cNvPr id="32" name="Metin kutusu 31"/>
          <p:cNvSpPr txBox="1"/>
          <p:nvPr/>
        </p:nvSpPr>
        <p:spPr>
          <a:xfrm>
            <a:off x="6116011" y="3015847"/>
            <a:ext cx="3685141" cy="3693319"/>
          </a:xfrm>
          <a:prstGeom prst="rect">
            <a:avLst/>
          </a:prstGeom>
          <a:noFill/>
        </p:spPr>
        <p:txBody>
          <a:bodyPr wrap="squar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474405" cy="400110"/>
          </a:xfrm>
          <a:prstGeom prst="rect">
            <a:avLst/>
          </a:prstGeom>
          <a:noFill/>
        </p:spPr>
        <p:txBody>
          <a:bodyPr wrap="square" rtlCol="0">
            <a:spAutoFit/>
          </a:bodyPr>
          <a:lstStyle/>
          <a:p>
            <a:r>
              <a:rPr lang="tr-TR" sz="2000" dirty="0">
                <a:solidFill>
                  <a:srgbClr val="3333FF"/>
                </a:solidFill>
                <a:latin typeface="Arial Black" panose="020B0A04020102020204" pitchFamily="34" charset="0"/>
                <a:sym typeface="Symbol" panose="05050102010706020507" pitchFamily="18" charset="2"/>
              </a:rPr>
              <a:t>a</a:t>
            </a:r>
            <a:r>
              <a:rPr lang="tr-TR" sz="2000" dirty="0" smtClean="0">
                <a:solidFill>
                  <a:srgbClr val="3333FF"/>
                </a:solidFill>
                <a:latin typeface="Arial Black" panose="020B0A04020102020204" pitchFamily="34" charset="0"/>
                <a:sym typeface="Symbol" panose="05050102010706020507" pitchFamily="18" charset="2"/>
              </a:rPr>
              <a:t> = </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h</a:t>
            </a:r>
            <a:r>
              <a:rPr lang="tr-TR" sz="2000" dirty="0" smtClean="0">
                <a:solidFill>
                  <a:srgbClr val="3333FF"/>
                </a:solidFill>
                <a:latin typeface="Arial Black" panose="020B0A04020102020204" pitchFamily="34" charset="0"/>
                <a:sym typeface="Symbol" panose="05050102010706020507" pitchFamily="18" charset="2"/>
              </a:rPr>
              <a:t>/</a:t>
            </a:r>
            <a:r>
              <a:rPr lang="tr-TR" sz="2000" dirty="0" err="1" smtClean="0">
                <a:solidFill>
                  <a:srgbClr val="3333FF"/>
                </a:solidFill>
                <a:latin typeface="Arial Black" panose="020B0A04020102020204" pitchFamily="34" charset="0"/>
                <a:sym typeface="Symbol" panose="05050102010706020507" pitchFamily="18" charset="2"/>
              </a:rPr>
              <a:t>V</a:t>
            </a:r>
            <a:r>
              <a:rPr lang="tr-TR" sz="2000" baseline="-25000" dirty="0" err="1" smtClean="0">
                <a:solidFill>
                  <a:srgbClr val="3333FF"/>
                </a:solidFill>
                <a:latin typeface="Arial Black" panose="020B0A04020102020204" pitchFamily="34" charset="0"/>
                <a:sym typeface="Symbol" panose="05050102010706020507" pitchFamily="18" charset="2"/>
              </a:rPr>
              <a:t>b</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(11)</a:t>
            </a:r>
            <a:endParaRPr lang="en-US" sz="2000" baseline="-25000" dirty="0">
              <a:solidFill>
                <a:srgbClr val="3333FF"/>
              </a:solidFill>
              <a:latin typeface="Arial Black" panose="020B0A04020102020204" pitchFamily="34" charset="0"/>
            </a:endParaRPr>
          </a:p>
        </p:txBody>
      </p:sp>
      <p:pic>
        <p:nvPicPr>
          <p:cNvPr id="27" name="Resim 26"/>
          <p:cNvPicPr>
            <a:picLocks noChangeAspect="1"/>
          </p:cNvPicPr>
          <p:nvPr/>
        </p:nvPicPr>
        <p:blipFill>
          <a:blip r:embed="rId2"/>
          <a:stretch>
            <a:fillRect/>
          </a:stretch>
        </p:blipFill>
        <p:spPr>
          <a:xfrm>
            <a:off x="214098" y="1949332"/>
            <a:ext cx="5279751" cy="3951846"/>
          </a:xfrm>
          <a:prstGeom prst="rect">
            <a:avLst/>
          </a:prstGeom>
        </p:spPr>
      </p:pic>
      <p:sp>
        <p:nvSpPr>
          <p:cNvPr id="30" name="Metin kutusu 29"/>
          <p:cNvSpPr txBox="1"/>
          <p:nvPr/>
        </p:nvSpPr>
        <p:spPr>
          <a:xfrm>
            <a:off x="2271859"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31" name="Metin kutusu 30"/>
          <p:cNvSpPr txBox="1"/>
          <p:nvPr/>
        </p:nvSpPr>
        <p:spPr>
          <a:xfrm>
            <a:off x="2422690"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33" name="Metin kutusu 32"/>
          <p:cNvSpPr txBox="1"/>
          <p:nvPr/>
        </p:nvSpPr>
        <p:spPr>
          <a:xfrm>
            <a:off x="2375555"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34" name="Metin kutusu 33"/>
          <p:cNvSpPr txBox="1"/>
          <p:nvPr/>
        </p:nvSpPr>
        <p:spPr>
          <a:xfrm>
            <a:off x="4025244"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5" name="Metin kutusu 34"/>
          <p:cNvSpPr txBox="1"/>
          <p:nvPr/>
        </p:nvSpPr>
        <p:spPr>
          <a:xfrm>
            <a:off x="3998534"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6" name="Metin kutusu 35"/>
          <p:cNvSpPr txBox="1"/>
          <p:nvPr/>
        </p:nvSpPr>
        <p:spPr>
          <a:xfrm>
            <a:off x="4056664"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37" name="Metin kutusu 36"/>
          <p:cNvSpPr txBox="1"/>
          <p:nvPr/>
        </p:nvSpPr>
        <p:spPr>
          <a:xfrm>
            <a:off x="1311898"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8" name="Metin kutusu 37"/>
          <p:cNvSpPr txBox="1"/>
          <p:nvPr/>
        </p:nvSpPr>
        <p:spPr>
          <a:xfrm>
            <a:off x="1341748"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9" name="Metin kutusu 38"/>
          <p:cNvSpPr txBox="1"/>
          <p:nvPr/>
        </p:nvSpPr>
        <p:spPr>
          <a:xfrm>
            <a:off x="1352743"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40" name="Metin kutusu 39"/>
          <p:cNvSpPr txBox="1"/>
          <p:nvPr/>
        </p:nvSpPr>
        <p:spPr>
          <a:xfrm>
            <a:off x="757285"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41" name="Metin kutusu 40"/>
          <p:cNvSpPr txBox="1"/>
          <p:nvPr/>
        </p:nvSpPr>
        <p:spPr>
          <a:xfrm>
            <a:off x="221528"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42" name="Metin kutusu 41"/>
          <p:cNvSpPr txBox="1"/>
          <p:nvPr/>
        </p:nvSpPr>
        <p:spPr>
          <a:xfrm>
            <a:off x="5140750"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43" name="Metin kutusu 42"/>
          <p:cNvSpPr txBox="1"/>
          <p:nvPr/>
        </p:nvSpPr>
        <p:spPr>
          <a:xfrm>
            <a:off x="405232"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44" name="Metin kutusu 43"/>
          <p:cNvSpPr txBox="1"/>
          <p:nvPr/>
        </p:nvSpPr>
        <p:spPr>
          <a:xfrm>
            <a:off x="3683544"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Tree>
    <p:extLst>
      <p:ext uri="{BB962C8B-B14F-4D97-AF65-F5344CB8AC3E}">
        <p14:creationId xmlns:p14="http://schemas.microsoft.com/office/powerpoint/2010/main" val="1500044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9966974" cy="1325563"/>
          </a:xfrm>
        </p:spPr>
        <p:txBody>
          <a:bodyPr/>
          <a:lstStyle/>
          <a:p>
            <a:r>
              <a:rPr lang="tr-TR" dirty="0" smtClean="0">
                <a:latin typeface="Arial Black" panose="020B0A04020102020204" pitchFamily="34" charset="0"/>
              </a:rPr>
              <a:t>Toplam </a:t>
            </a:r>
            <a:r>
              <a:rPr lang="tr-TR" dirty="0" err="1">
                <a:latin typeface="Arial Black" panose="020B0A04020102020204" pitchFamily="34" charset="0"/>
              </a:rPr>
              <a:t>p</a:t>
            </a:r>
            <a:r>
              <a:rPr lang="tr-TR" dirty="0" err="1" smtClean="0">
                <a:latin typeface="Arial Black" panose="020B0A04020102020204" pitchFamily="34" charset="0"/>
              </a:rPr>
              <a:t>orosite</a:t>
            </a:r>
            <a:r>
              <a:rPr lang="tr-TR" dirty="0" smtClean="0">
                <a:latin typeface="Arial Black" panose="020B0A04020102020204" pitchFamily="34" charset="0"/>
              </a:rPr>
              <a:t> (f) ve boşluk oranı (e) arasında:</a:t>
            </a:r>
            <a:endParaRPr lang="en-US" dirty="0">
              <a:latin typeface="Arial Black" panose="020B0A04020102020204" pitchFamily="34" charset="0"/>
            </a:endParaRPr>
          </a:p>
        </p:txBody>
      </p:sp>
      <p:sp>
        <p:nvSpPr>
          <p:cNvPr id="32" name="Metin kutusu 31"/>
          <p:cNvSpPr txBox="1"/>
          <p:nvPr/>
        </p:nvSpPr>
        <p:spPr>
          <a:xfrm>
            <a:off x="6085622" y="3326203"/>
            <a:ext cx="3685141" cy="3693319"/>
          </a:xfrm>
          <a:prstGeom prst="rect">
            <a:avLst/>
          </a:prstGeom>
          <a:noFill/>
        </p:spPr>
        <p:txBody>
          <a:bodyPr wrap="squar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474405" cy="707886"/>
          </a:xfrm>
          <a:prstGeom prst="rect">
            <a:avLst/>
          </a:prstGeom>
          <a:noFill/>
        </p:spPr>
        <p:txBody>
          <a:bodyPr wrap="square" rtlCol="0">
            <a:spAutoFit/>
          </a:bodyPr>
          <a:lstStyle/>
          <a:p>
            <a:r>
              <a:rPr lang="tr-TR" sz="2000" dirty="0" smtClean="0">
                <a:solidFill>
                  <a:srgbClr val="3333FF"/>
                </a:solidFill>
                <a:latin typeface="Arial Black" panose="020B0A04020102020204" pitchFamily="34" charset="0"/>
                <a:sym typeface="Symbol" panose="05050102010706020507" pitchFamily="18" charset="2"/>
              </a:rPr>
              <a:t>e = f/(1-f)  ve  	(12)</a:t>
            </a:r>
          </a:p>
          <a:p>
            <a:r>
              <a:rPr lang="tr-TR" sz="2000" dirty="0" smtClean="0">
                <a:solidFill>
                  <a:srgbClr val="3333FF"/>
                </a:solidFill>
                <a:latin typeface="Arial Black" panose="020B0A04020102020204" pitchFamily="34" charset="0"/>
                <a:sym typeface="Symbol" panose="05050102010706020507" pitchFamily="18" charset="2"/>
              </a:rPr>
              <a:t>f = e/(1+e) </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(13)</a:t>
            </a:r>
            <a:endParaRPr lang="en-US" sz="2000" baseline="-25000" dirty="0">
              <a:solidFill>
                <a:srgbClr val="3333FF"/>
              </a:solidFill>
              <a:latin typeface="Arial Black" panose="020B0A04020102020204" pitchFamily="34" charset="0"/>
            </a:endParaRPr>
          </a:p>
        </p:txBody>
      </p:sp>
      <p:pic>
        <p:nvPicPr>
          <p:cNvPr id="27" name="Resim 26"/>
          <p:cNvPicPr>
            <a:picLocks noChangeAspect="1"/>
          </p:cNvPicPr>
          <p:nvPr/>
        </p:nvPicPr>
        <p:blipFill>
          <a:blip r:embed="rId2"/>
          <a:stretch>
            <a:fillRect/>
          </a:stretch>
        </p:blipFill>
        <p:spPr>
          <a:xfrm>
            <a:off x="214098" y="1949332"/>
            <a:ext cx="5279751" cy="3951846"/>
          </a:xfrm>
          <a:prstGeom prst="rect">
            <a:avLst/>
          </a:prstGeom>
        </p:spPr>
      </p:pic>
      <p:sp>
        <p:nvSpPr>
          <p:cNvPr id="30" name="Metin kutusu 29"/>
          <p:cNvSpPr txBox="1"/>
          <p:nvPr/>
        </p:nvSpPr>
        <p:spPr>
          <a:xfrm>
            <a:off x="2271859"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31" name="Metin kutusu 30"/>
          <p:cNvSpPr txBox="1"/>
          <p:nvPr/>
        </p:nvSpPr>
        <p:spPr>
          <a:xfrm>
            <a:off x="2422690"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33" name="Metin kutusu 32"/>
          <p:cNvSpPr txBox="1"/>
          <p:nvPr/>
        </p:nvSpPr>
        <p:spPr>
          <a:xfrm>
            <a:off x="2375555"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34" name="Metin kutusu 33"/>
          <p:cNvSpPr txBox="1"/>
          <p:nvPr/>
        </p:nvSpPr>
        <p:spPr>
          <a:xfrm>
            <a:off x="4025244"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5" name="Metin kutusu 34"/>
          <p:cNvSpPr txBox="1"/>
          <p:nvPr/>
        </p:nvSpPr>
        <p:spPr>
          <a:xfrm>
            <a:off x="3998534"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6" name="Metin kutusu 35"/>
          <p:cNvSpPr txBox="1"/>
          <p:nvPr/>
        </p:nvSpPr>
        <p:spPr>
          <a:xfrm>
            <a:off x="4056664"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37" name="Metin kutusu 36"/>
          <p:cNvSpPr txBox="1"/>
          <p:nvPr/>
        </p:nvSpPr>
        <p:spPr>
          <a:xfrm>
            <a:off x="1311898"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8" name="Metin kutusu 37"/>
          <p:cNvSpPr txBox="1"/>
          <p:nvPr/>
        </p:nvSpPr>
        <p:spPr>
          <a:xfrm>
            <a:off x="1341748"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9" name="Metin kutusu 38"/>
          <p:cNvSpPr txBox="1"/>
          <p:nvPr/>
        </p:nvSpPr>
        <p:spPr>
          <a:xfrm>
            <a:off x="1352743"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40" name="Metin kutusu 39"/>
          <p:cNvSpPr txBox="1"/>
          <p:nvPr/>
        </p:nvSpPr>
        <p:spPr>
          <a:xfrm>
            <a:off x="757285"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41" name="Metin kutusu 40"/>
          <p:cNvSpPr txBox="1"/>
          <p:nvPr/>
        </p:nvSpPr>
        <p:spPr>
          <a:xfrm>
            <a:off x="221528"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42" name="Metin kutusu 41"/>
          <p:cNvSpPr txBox="1"/>
          <p:nvPr/>
        </p:nvSpPr>
        <p:spPr>
          <a:xfrm>
            <a:off x="5140750"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43" name="Metin kutusu 42"/>
          <p:cNvSpPr txBox="1"/>
          <p:nvPr/>
        </p:nvSpPr>
        <p:spPr>
          <a:xfrm>
            <a:off x="405232"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44" name="Metin kutusu 43"/>
          <p:cNvSpPr txBox="1"/>
          <p:nvPr/>
        </p:nvSpPr>
        <p:spPr>
          <a:xfrm>
            <a:off x="3683544"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
        <p:nvSpPr>
          <p:cNvPr id="4" name="Metin kutusu 3"/>
          <p:cNvSpPr txBox="1"/>
          <p:nvPr/>
        </p:nvSpPr>
        <p:spPr>
          <a:xfrm>
            <a:off x="5882325" y="2831181"/>
            <a:ext cx="5687134" cy="369332"/>
          </a:xfrm>
          <a:prstGeom prst="rect">
            <a:avLst/>
          </a:prstGeom>
          <a:noFill/>
        </p:spPr>
        <p:txBody>
          <a:bodyPr wrap="none" rtlCol="0">
            <a:spAutoFit/>
          </a:bodyPr>
          <a:lstStyle/>
          <a:p>
            <a:r>
              <a:rPr lang="tr-TR" dirty="0" smtClean="0">
                <a:latin typeface="Arial Black" panose="020B0A04020102020204" pitchFamily="34" charset="0"/>
              </a:rPr>
              <a:t>Şeklinde fonksiyonel ilişkiler bulunmaktadır</a:t>
            </a:r>
            <a:endParaRPr lang="en-US" dirty="0">
              <a:latin typeface="Arial Black" panose="020B0A04020102020204" pitchFamily="34" charset="0"/>
            </a:endParaRPr>
          </a:p>
        </p:txBody>
      </p:sp>
    </p:spTree>
    <p:extLst>
      <p:ext uri="{BB962C8B-B14F-4D97-AF65-F5344CB8AC3E}">
        <p14:creationId xmlns:p14="http://schemas.microsoft.com/office/powerpoint/2010/main" val="2916439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9966974" cy="1325563"/>
          </a:xfrm>
        </p:spPr>
        <p:txBody>
          <a:bodyPr>
            <a:normAutofit fontScale="90000"/>
          </a:bodyPr>
          <a:lstStyle/>
          <a:p>
            <a:r>
              <a:rPr lang="tr-TR" dirty="0" err="1" smtClean="0">
                <a:latin typeface="Arial Black" panose="020B0A04020102020204" pitchFamily="34" charset="0"/>
              </a:rPr>
              <a:t>Hacimasel</a:t>
            </a:r>
            <a:r>
              <a:rPr lang="tr-TR" dirty="0" smtClean="0">
                <a:latin typeface="Arial Black" panose="020B0A04020102020204" pitchFamily="34" charset="0"/>
              </a:rPr>
              <a:t> su içeriği (</a:t>
            </a:r>
            <a:r>
              <a:rPr lang="tr-TR" dirty="0" smtClean="0">
                <a:latin typeface="Arial Black" panose="020B0A04020102020204" pitchFamily="34" charset="0"/>
                <a:sym typeface="Symbol" panose="05050102010706020507" pitchFamily="18" charset="2"/>
              </a:rPr>
              <a:t></a:t>
            </a:r>
            <a:r>
              <a:rPr lang="tr-TR" dirty="0" smtClean="0">
                <a:latin typeface="Arial Black" panose="020B0A04020102020204" pitchFamily="34" charset="0"/>
              </a:rPr>
              <a:t>), toplam boşluk oranı (f) ve doygunluk derecesi (s) arasında:</a:t>
            </a:r>
            <a:endParaRPr lang="en-US" dirty="0">
              <a:latin typeface="Arial Black" panose="020B0A04020102020204" pitchFamily="34" charset="0"/>
            </a:endParaRPr>
          </a:p>
        </p:txBody>
      </p:sp>
      <p:sp>
        <p:nvSpPr>
          <p:cNvPr id="32" name="Metin kutusu 31"/>
          <p:cNvSpPr txBox="1"/>
          <p:nvPr/>
        </p:nvSpPr>
        <p:spPr>
          <a:xfrm>
            <a:off x="6085622" y="3326203"/>
            <a:ext cx="3685141" cy="3693319"/>
          </a:xfrm>
          <a:prstGeom prst="rect">
            <a:avLst/>
          </a:prstGeom>
          <a:noFill/>
        </p:spPr>
        <p:txBody>
          <a:bodyPr wrap="squar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474405" cy="707886"/>
          </a:xfrm>
          <a:prstGeom prst="rect">
            <a:avLst/>
          </a:prstGeom>
          <a:noFill/>
        </p:spPr>
        <p:txBody>
          <a:bodyPr wrap="square" rtlCol="0">
            <a:spAutoFit/>
          </a:bodyPr>
          <a:lstStyle/>
          <a:p>
            <a:r>
              <a:rPr lang="tr-TR" sz="2000" dirty="0" smtClean="0">
                <a:solidFill>
                  <a:srgbClr val="3333FF"/>
                </a:solidFill>
                <a:latin typeface="Arial Black" panose="020B0A04020102020204" pitchFamily="34" charset="0"/>
                <a:sym typeface="Symbol" panose="05050102010706020507" pitchFamily="18" charset="2"/>
              </a:rPr>
              <a:t> = </a:t>
            </a:r>
            <a:r>
              <a:rPr lang="tr-TR" sz="2000" dirty="0" err="1" smtClean="0">
                <a:solidFill>
                  <a:srgbClr val="3333FF"/>
                </a:solidFill>
                <a:latin typeface="Arial Black" panose="020B0A04020102020204" pitchFamily="34" charset="0"/>
                <a:sym typeface="Symbol" panose="05050102010706020507" pitchFamily="18" charset="2"/>
              </a:rPr>
              <a:t>sf</a:t>
            </a:r>
            <a:r>
              <a:rPr lang="tr-TR" sz="2000" dirty="0" smtClean="0">
                <a:solidFill>
                  <a:srgbClr val="3333FF"/>
                </a:solidFill>
                <a:latin typeface="Arial Black" panose="020B0A04020102020204" pitchFamily="34" charset="0"/>
                <a:sym typeface="Symbol" panose="05050102010706020507" pitchFamily="18" charset="2"/>
              </a:rPr>
              <a:t>  ve  		(14)</a:t>
            </a:r>
          </a:p>
          <a:p>
            <a:r>
              <a:rPr lang="tr-TR" sz="2000" dirty="0">
                <a:solidFill>
                  <a:srgbClr val="3333FF"/>
                </a:solidFill>
                <a:latin typeface="Arial Black" panose="020B0A04020102020204" pitchFamily="34" charset="0"/>
                <a:sym typeface="Symbol" panose="05050102010706020507" pitchFamily="18" charset="2"/>
              </a:rPr>
              <a:t>s</a:t>
            </a:r>
            <a:r>
              <a:rPr lang="tr-TR" sz="2000" dirty="0" smtClean="0">
                <a:solidFill>
                  <a:srgbClr val="3333FF"/>
                </a:solidFill>
                <a:latin typeface="Arial Black" panose="020B0A04020102020204" pitchFamily="34" charset="0"/>
                <a:sym typeface="Symbol" panose="05050102010706020507" pitchFamily="18" charset="2"/>
              </a:rPr>
              <a:t> = /f </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(15)</a:t>
            </a:r>
            <a:endParaRPr lang="en-US" sz="2000" baseline="-25000" dirty="0">
              <a:solidFill>
                <a:srgbClr val="3333FF"/>
              </a:solidFill>
              <a:latin typeface="Arial Black" panose="020B0A04020102020204" pitchFamily="34" charset="0"/>
            </a:endParaRPr>
          </a:p>
        </p:txBody>
      </p:sp>
      <p:pic>
        <p:nvPicPr>
          <p:cNvPr id="27" name="Resim 26"/>
          <p:cNvPicPr>
            <a:picLocks noChangeAspect="1"/>
          </p:cNvPicPr>
          <p:nvPr/>
        </p:nvPicPr>
        <p:blipFill>
          <a:blip r:embed="rId2"/>
          <a:stretch>
            <a:fillRect/>
          </a:stretch>
        </p:blipFill>
        <p:spPr>
          <a:xfrm>
            <a:off x="214098" y="1949332"/>
            <a:ext cx="5279751" cy="3951846"/>
          </a:xfrm>
          <a:prstGeom prst="rect">
            <a:avLst/>
          </a:prstGeom>
        </p:spPr>
      </p:pic>
      <p:sp>
        <p:nvSpPr>
          <p:cNvPr id="30" name="Metin kutusu 29"/>
          <p:cNvSpPr txBox="1"/>
          <p:nvPr/>
        </p:nvSpPr>
        <p:spPr>
          <a:xfrm>
            <a:off x="2271859"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31" name="Metin kutusu 30"/>
          <p:cNvSpPr txBox="1"/>
          <p:nvPr/>
        </p:nvSpPr>
        <p:spPr>
          <a:xfrm>
            <a:off x="2422690"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33" name="Metin kutusu 32"/>
          <p:cNvSpPr txBox="1"/>
          <p:nvPr/>
        </p:nvSpPr>
        <p:spPr>
          <a:xfrm>
            <a:off x="2375555"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34" name="Metin kutusu 33"/>
          <p:cNvSpPr txBox="1"/>
          <p:nvPr/>
        </p:nvSpPr>
        <p:spPr>
          <a:xfrm>
            <a:off x="4025244"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5" name="Metin kutusu 34"/>
          <p:cNvSpPr txBox="1"/>
          <p:nvPr/>
        </p:nvSpPr>
        <p:spPr>
          <a:xfrm>
            <a:off x="3998534"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6" name="Metin kutusu 35"/>
          <p:cNvSpPr txBox="1"/>
          <p:nvPr/>
        </p:nvSpPr>
        <p:spPr>
          <a:xfrm>
            <a:off x="4056664"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37" name="Metin kutusu 36"/>
          <p:cNvSpPr txBox="1"/>
          <p:nvPr/>
        </p:nvSpPr>
        <p:spPr>
          <a:xfrm>
            <a:off x="1311898"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8" name="Metin kutusu 37"/>
          <p:cNvSpPr txBox="1"/>
          <p:nvPr/>
        </p:nvSpPr>
        <p:spPr>
          <a:xfrm>
            <a:off x="1341748"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9" name="Metin kutusu 38"/>
          <p:cNvSpPr txBox="1"/>
          <p:nvPr/>
        </p:nvSpPr>
        <p:spPr>
          <a:xfrm>
            <a:off x="1352743"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40" name="Metin kutusu 39"/>
          <p:cNvSpPr txBox="1"/>
          <p:nvPr/>
        </p:nvSpPr>
        <p:spPr>
          <a:xfrm>
            <a:off x="757285"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41" name="Metin kutusu 40"/>
          <p:cNvSpPr txBox="1"/>
          <p:nvPr/>
        </p:nvSpPr>
        <p:spPr>
          <a:xfrm>
            <a:off x="221528"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42" name="Metin kutusu 41"/>
          <p:cNvSpPr txBox="1"/>
          <p:nvPr/>
        </p:nvSpPr>
        <p:spPr>
          <a:xfrm>
            <a:off x="5140750"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43" name="Metin kutusu 42"/>
          <p:cNvSpPr txBox="1"/>
          <p:nvPr/>
        </p:nvSpPr>
        <p:spPr>
          <a:xfrm>
            <a:off x="405232"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44" name="Metin kutusu 43"/>
          <p:cNvSpPr txBox="1"/>
          <p:nvPr/>
        </p:nvSpPr>
        <p:spPr>
          <a:xfrm>
            <a:off x="3683544"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Tree>
    <p:extLst>
      <p:ext uri="{BB962C8B-B14F-4D97-AF65-F5344CB8AC3E}">
        <p14:creationId xmlns:p14="http://schemas.microsoft.com/office/powerpoint/2010/main" val="800163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9966974" cy="1325563"/>
          </a:xfrm>
        </p:spPr>
        <p:txBody>
          <a:bodyPr>
            <a:normAutofit fontScale="90000"/>
          </a:bodyPr>
          <a:lstStyle/>
          <a:p>
            <a:r>
              <a:rPr lang="tr-TR" dirty="0">
                <a:latin typeface="Arial Black" panose="020B0A04020102020204" pitchFamily="34" charset="0"/>
              </a:rPr>
              <a:t>T</a:t>
            </a:r>
            <a:r>
              <a:rPr lang="tr-TR" dirty="0" smtClean="0">
                <a:latin typeface="Arial Black" panose="020B0A04020102020204" pitchFamily="34" charset="0"/>
              </a:rPr>
              <a:t>oplam boşluk oranı (f), katı daneler yoğunluğu (</a:t>
            </a:r>
            <a:r>
              <a:rPr lang="tr-TR" dirty="0" smtClean="0">
                <a:latin typeface="Arial Black" panose="020B0A04020102020204" pitchFamily="34" charset="0"/>
                <a:sym typeface="Symbol" panose="05050102010706020507" pitchFamily="18" charset="2"/>
              </a:rPr>
              <a:t>k)</a:t>
            </a:r>
            <a:r>
              <a:rPr lang="tr-TR" dirty="0" smtClean="0">
                <a:latin typeface="Arial Black" panose="020B0A04020102020204" pitchFamily="34" charset="0"/>
              </a:rPr>
              <a:t> ve hacim ağırlığı (HA) arasında:</a:t>
            </a:r>
            <a:endParaRPr lang="en-US" dirty="0">
              <a:latin typeface="Arial Black" panose="020B0A04020102020204" pitchFamily="34" charset="0"/>
            </a:endParaRPr>
          </a:p>
        </p:txBody>
      </p:sp>
      <p:sp>
        <p:nvSpPr>
          <p:cNvPr id="32" name="Metin kutusu 31"/>
          <p:cNvSpPr txBox="1"/>
          <p:nvPr/>
        </p:nvSpPr>
        <p:spPr>
          <a:xfrm>
            <a:off x="6085622" y="3326203"/>
            <a:ext cx="3685141" cy="3693319"/>
          </a:xfrm>
          <a:prstGeom prst="rect">
            <a:avLst/>
          </a:prstGeom>
          <a:noFill/>
        </p:spPr>
        <p:txBody>
          <a:bodyPr wrap="squar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smtClean="0">
                <a:solidFill>
                  <a:srgbClr val="FF0000"/>
                </a:solidFill>
                <a:latin typeface="Arial Black" panose="020B0A04020102020204" pitchFamily="34" charset="0"/>
              </a:rPr>
              <a:t> </a:t>
            </a:r>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474405" cy="707886"/>
          </a:xfrm>
          <a:prstGeom prst="rect">
            <a:avLst/>
          </a:prstGeom>
          <a:noFill/>
        </p:spPr>
        <p:txBody>
          <a:bodyPr wrap="square" rtlCol="0">
            <a:spAutoFit/>
          </a:bodyPr>
          <a:lstStyle/>
          <a:p>
            <a:r>
              <a:rPr lang="tr-TR" sz="2000" dirty="0">
                <a:solidFill>
                  <a:srgbClr val="3333FF"/>
                </a:solidFill>
                <a:latin typeface="Arial Black" panose="020B0A04020102020204" pitchFamily="34" charset="0"/>
                <a:sym typeface="Symbol" panose="05050102010706020507" pitchFamily="18" charset="2"/>
              </a:rPr>
              <a:t>f</a:t>
            </a:r>
            <a:r>
              <a:rPr lang="tr-TR" sz="2000" dirty="0" smtClean="0">
                <a:solidFill>
                  <a:srgbClr val="3333FF"/>
                </a:solidFill>
                <a:latin typeface="Arial Black" panose="020B0A04020102020204" pitchFamily="34" charset="0"/>
                <a:sym typeface="Symbol" panose="05050102010706020507" pitchFamily="18" charset="2"/>
              </a:rPr>
              <a:t> = (</a:t>
            </a:r>
            <a:r>
              <a:rPr lang="tr-TR" sz="2000" dirty="0">
                <a:latin typeface="Arial Black" panose="020B0A04020102020204" pitchFamily="34" charset="0"/>
                <a:sym typeface="Symbol" panose="05050102010706020507" pitchFamily="18" charset="2"/>
              </a:rPr>
              <a:t></a:t>
            </a:r>
            <a:r>
              <a:rPr lang="tr-TR" sz="2000" dirty="0" smtClean="0">
                <a:latin typeface="Arial Black" panose="020B0A04020102020204" pitchFamily="34" charset="0"/>
                <a:sym typeface="Symbol" panose="05050102010706020507" pitchFamily="18" charset="2"/>
              </a:rPr>
              <a:t>k</a:t>
            </a:r>
            <a:r>
              <a:rPr lang="tr-TR" sz="2000" dirty="0" smtClean="0">
                <a:solidFill>
                  <a:srgbClr val="3333FF"/>
                </a:solidFill>
                <a:latin typeface="Arial Black" panose="020B0A04020102020204" pitchFamily="34" charset="0"/>
                <a:sym typeface="Symbol" panose="05050102010706020507" pitchFamily="18" charset="2"/>
              </a:rPr>
              <a:t>-HA)/</a:t>
            </a:r>
            <a:r>
              <a:rPr lang="tr-TR" sz="2000" dirty="0" smtClean="0">
                <a:latin typeface="Arial Black" panose="020B0A04020102020204" pitchFamily="34" charset="0"/>
                <a:sym typeface="Symbol" panose="05050102010706020507" pitchFamily="18" charset="2"/>
              </a:rPr>
              <a:t></a:t>
            </a:r>
            <a:r>
              <a:rPr lang="tr-TR" sz="2000" dirty="0">
                <a:latin typeface="Arial Black" panose="020B0A04020102020204" pitchFamily="34" charset="0"/>
                <a:sym typeface="Symbol" panose="05050102010706020507" pitchFamily="18" charset="2"/>
              </a:rPr>
              <a:t>k</a:t>
            </a:r>
            <a:r>
              <a:rPr lang="tr-TR" sz="2000" dirty="0" smtClean="0">
                <a:solidFill>
                  <a:srgbClr val="3333FF"/>
                </a:solidFill>
                <a:latin typeface="Arial Black" panose="020B0A04020102020204" pitchFamily="34" charset="0"/>
                <a:sym typeface="Symbol" panose="05050102010706020507" pitchFamily="18" charset="2"/>
              </a:rPr>
              <a:t>  ve  			(16)</a:t>
            </a:r>
          </a:p>
          <a:p>
            <a:r>
              <a:rPr lang="tr-TR" sz="2000" dirty="0" smtClean="0">
                <a:solidFill>
                  <a:srgbClr val="3333FF"/>
                </a:solidFill>
                <a:latin typeface="Arial Black" panose="020B0A04020102020204" pitchFamily="34" charset="0"/>
                <a:sym typeface="Symbol" panose="05050102010706020507" pitchFamily="18" charset="2"/>
              </a:rPr>
              <a:t>HA = (1-f) x </a:t>
            </a:r>
            <a:r>
              <a:rPr lang="tr-TR" sz="2000" dirty="0" smtClean="0">
                <a:latin typeface="Arial Black" panose="020B0A04020102020204" pitchFamily="34" charset="0"/>
                <a:sym typeface="Symbol" panose="05050102010706020507" pitchFamily="18" charset="2"/>
              </a:rPr>
              <a:t></a:t>
            </a:r>
            <a:r>
              <a:rPr lang="tr-TR" sz="2000" dirty="0">
                <a:latin typeface="Arial Black" panose="020B0A04020102020204" pitchFamily="34" charset="0"/>
                <a:sym typeface="Symbol" panose="05050102010706020507" pitchFamily="18" charset="2"/>
              </a:rPr>
              <a:t>k</a:t>
            </a:r>
            <a:r>
              <a:rPr lang="tr-TR" sz="2000" dirty="0" smtClean="0">
                <a:solidFill>
                  <a:srgbClr val="3333FF"/>
                </a:solidFill>
                <a:latin typeface="Arial Black" panose="020B0A04020102020204" pitchFamily="34" charset="0"/>
                <a:sym typeface="Symbol" panose="05050102010706020507" pitchFamily="18" charset="2"/>
              </a:rPr>
              <a:t> </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(17)</a:t>
            </a:r>
            <a:endParaRPr lang="en-US" sz="2000" baseline="-25000" dirty="0">
              <a:solidFill>
                <a:srgbClr val="3333FF"/>
              </a:solidFill>
              <a:latin typeface="Arial Black" panose="020B0A04020102020204" pitchFamily="34" charset="0"/>
            </a:endParaRPr>
          </a:p>
        </p:txBody>
      </p:sp>
      <p:pic>
        <p:nvPicPr>
          <p:cNvPr id="27" name="Resim 26"/>
          <p:cNvPicPr>
            <a:picLocks noChangeAspect="1"/>
          </p:cNvPicPr>
          <p:nvPr/>
        </p:nvPicPr>
        <p:blipFill>
          <a:blip r:embed="rId2"/>
          <a:stretch>
            <a:fillRect/>
          </a:stretch>
        </p:blipFill>
        <p:spPr>
          <a:xfrm>
            <a:off x="214098" y="1949332"/>
            <a:ext cx="5279751" cy="3951846"/>
          </a:xfrm>
          <a:prstGeom prst="rect">
            <a:avLst/>
          </a:prstGeom>
        </p:spPr>
      </p:pic>
      <p:sp>
        <p:nvSpPr>
          <p:cNvPr id="30" name="Metin kutusu 29"/>
          <p:cNvSpPr txBox="1"/>
          <p:nvPr/>
        </p:nvSpPr>
        <p:spPr>
          <a:xfrm>
            <a:off x="2271859"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31" name="Metin kutusu 30"/>
          <p:cNvSpPr txBox="1"/>
          <p:nvPr/>
        </p:nvSpPr>
        <p:spPr>
          <a:xfrm>
            <a:off x="2422690"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33" name="Metin kutusu 32"/>
          <p:cNvSpPr txBox="1"/>
          <p:nvPr/>
        </p:nvSpPr>
        <p:spPr>
          <a:xfrm>
            <a:off x="2375555"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34" name="Metin kutusu 33"/>
          <p:cNvSpPr txBox="1"/>
          <p:nvPr/>
        </p:nvSpPr>
        <p:spPr>
          <a:xfrm>
            <a:off x="4025244"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5" name="Metin kutusu 34"/>
          <p:cNvSpPr txBox="1"/>
          <p:nvPr/>
        </p:nvSpPr>
        <p:spPr>
          <a:xfrm>
            <a:off x="3998534"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6" name="Metin kutusu 35"/>
          <p:cNvSpPr txBox="1"/>
          <p:nvPr/>
        </p:nvSpPr>
        <p:spPr>
          <a:xfrm>
            <a:off x="4056664"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37" name="Metin kutusu 36"/>
          <p:cNvSpPr txBox="1"/>
          <p:nvPr/>
        </p:nvSpPr>
        <p:spPr>
          <a:xfrm>
            <a:off x="1311898"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8" name="Metin kutusu 37"/>
          <p:cNvSpPr txBox="1"/>
          <p:nvPr/>
        </p:nvSpPr>
        <p:spPr>
          <a:xfrm>
            <a:off x="1341748"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9" name="Metin kutusu 38"/>
          <p:cNvSpPr txBox="1"/>
          <p:nvPr/>
        </p:nvSpPr>
        <p:spPr>
          <a:xfrm>
            <a:off x="1352743"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40" name="Metin kutusu 39"/>
          <p:cNvSpPr txBox="1"/>
          <p:nvPr/>
        </p:nvSpPr>
        <p:spPr>
          <a:xfrm>
            <a:off x="757285"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41" name="Metin kutusu 40"/>
          <p:cNvSpPr txBox="1"/>
          <p:nvPr/>
        </p:nvSpPr>
        <p:spPr>
          <a:xfrm>
            <a:off x="221528"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42" name="Metin kutusu 41"/>
          <p:cNvSpPr txBox="1"/>
          <p:nvPr/>
        </p:nvSpPr>
        <p:spPr>
          <a:xfrm>
            <a:off x="5140750"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43" name="Metin kutusu 42"/>
          <p:cNvSpPr txBox="1"/>
          <p:nvPr/>
        </p:nvSpPr>
        <p:spPr>
          <a:xfrm>
            <a:off x="405232"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44" name="Metin kutusu 43"/>
          <p:cNvSpPr txBox="1"/>
          <p:nvPr/>
        </p:nvSpPr>
        <p:spPr>
          <a:xfrm>
            <a:off x="3683544"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Tree>
    <p:extLst>
      <p:ext uri="{BB962C8B-B14F-4D97-AF65-F5344CB8AC3E}">
        <p14:creationId xmlns:p14="http://schemas.microsoft.com/office/powerpoint/2010/main" val="1864577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8610" y="95584"/>
            <a:ext cx="9966974" cy="1325563"/>
          </a:xfrm>
        </p:spPr>
        <p:txBody>
          <a:bodyPr>
            <a:normAutofit/>
          </a:bodyPr>
          <a:lstStyle/>
          <a:p>
            <a:r>
              <a:rPr lang="tr-TR" dirty="0" smtClean="0">
                <a:latin typeface="Arial Black" panose="020B0A04020102020204" pitchFamily="34" charset="0"/>
              </a:rPr>
              <a:t>Toprağın hacimsel (</a:t>
            </a:r>
            <a:r>
              <a:rPr lang="tr-TR" dirty="0" smtClean="0">
                <a:latin typeface="Arial Black" panose="020B0A04020102020204" pitchFamily="34" charset="0"/>
                <a:sym typeface="Symbol" panose="05050102010706020507" pitchFamily="18" charset="2"/>
              </a:rPr>
              <a:t>)</a:t>
            </a:r>
            <a:r>
              <a:rPr lang="tr-TR" dirty="0" smtClean="0">
                <a:latin typeface="Arial Black" panose="020B0A04020102020204" pitchFamily="34" charset="0"/>
              </a:rPr>
              <a:t> ve kütlesel su içeriği (w) arasında:</a:t>
            </a:r>
            <a:endParaRPr lang="en-US" dirty="0">
              <a:latin typeface="Arial Black" panose="020B0A04020102020204" pitchFamily="34" charset="0"/>
            </a:endParaRPr>
          </a:p>
        </p:txBody>
      </p:sp>
      <p:sp>
        <p:nvSpPr>
          <p:cNvPr id="32" name="Metin kutusu 31"/>
          <p:cNvSpPr txBox="1"/>
          <p:nvPr/>
        </p:nvSpPr>
        <p:spPr>
          <a:xfrm>
            <a:off x="6085622" y="3326203"/>
            <a:ext cx="3685141" cy="3693319"/>
          </a:xfrm>
          <a:prstGeom prst="rect">
            <a:avLst/>
          </a:prstGeom>
          <a:noFill/>
        </p:spPr>
        <p:txBody>
          <a:bodyPr wrap="square" rtlCol="0">
            <a:spAutoFit/>
          </a:bodyPr>
          <a:lstStyle/>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h</a:t>
            </a:r>
            <a:r>
              <a:rPr lang="tr-TR" dirty="0" smtClean="0">
                <a:solidFill>
                  <a:srgbClr val="FF0000"/>
                </a:solidFill>
                <a:latin typeface="Arial Black" panose="020B0A04020102020204" pitchFamily="34" charset="0"/>
              </a:rPr>
              <a:t>: Havanın 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kütlesi (kg)</a:t>
            </a:r>
          </a:p>
          <a:p>
            <a:r>
              <a:rPr lang="tr-TR" dirty="0" err="1" smtClean="0">
                <a:solidFill>
                  <a:srgbClr val="FF0000"/>
                </a:solidFill>
                <a:latin typeface="Arial Black" panose="020B0A04020102020204" pitchFamily="34" charset="0"/>
              </a:rPr>
              <a:t>M</a:t>
            </a:r>
            <a:r>
              <a:rPr lang="tr-TR" baseline="-25000" dirty="0" err="1" smtClean="0">
                <a:solidFill>
                  <a:srgbClr val="FF0000"/>
                </a:solidFill>
                <a:latin typeface="Arial Black" panose="020B0A04020102020204" pitchFamily="34" charset="0"/>
              </a:rPr>
              <a:t>t</a:t>
            </a:r>
            <a:r>
              <a:rPr lang="tr-TR" dirty="0" smtClean="0">
                <a:solidFill>
                  <a:srgbClr val="FF0000"/>
                </a:solidFill>
                <a:latin typeface="Arial Black" panose="020B0A04020102020204" pitchFamily="34" charset="0"/>
              </a:rPr>
              <a:t>: Toplam kütle </a:t>
            </a:r>
            <a:r>
              <a:rPr lang="tr-TR" dirty="0">
                <a:solidFill>
                  <a:srgbClr val="FF0000"/>
                </a:solidFill>
                <a:latin typeface="Arial Black" panose="020B0A04020102020204" pitchFamily="34" charset="0"/>
              </a:rPr>
              <a:t>(kg</a:t>
            </a:r>
            <a:r>
              <a:rPr lang="tr-TR" dirty="0" smtClean="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Havanın </a:t>
            </a:r>
            <a:r>
              <a:rPr lang="tr-TR" dirty="0" smtClean="0">
                <a:solidFill>
                  <a:srgbClr val="FF0000"/>
                </a:solidFill>
                <a:latin typeface="Arial Black" panose="020B0A04020102020204" pitchFamily="34" charset="0"/>
              </a:rPr>
              <a:t>hacmi (m</a:t>
            </a:r>
            <a:r>
              <a:rPr lang="tr-TR" baseline="30000" dirty="0" smtClean="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endParaRPr lang="tr-TR" dirty="0">
              <a:solidFill>
                <a:srgbClr val="FF0000"/>
              </a:solidFill>
              <a:latin typeface="Arial Black" panose="020B0A04020102020204" pitchFamily="34" charset="0"/>
            </a:endParaRP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s</a:t>
            </a:r>
            <a:r>
              <a:rPr lang="tr-TR" dirty="0" smtClean="0">
                <a:solidFill>
                  <a:srgbClr val="FF0000"/>
                </a:solidFill>
                <a:latin typeface="Arial Black" panose="020B0A04020102020204" pitchFamily="34" charset="0"/>
              </a:rPr>
              <a:t>: Suyun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smtClean="0">
                <a:solidFill>
                  <a:srgbClr val="FF0000"/>
                </a:solidFill>
                <a:latin typeface="Arial Black" panose="020B0A04020102020204" pitchFamily="34" charset="0"/>
              </a:rPr>
              <a:t>V</a:t>
            </a:r>
            <a:r>
              <a:rPr lang="tr-TR" baseline="-25000" dirty="0" err="1" smtClean="0">
                <a:solidFill>
                  <a:srgbClr val="FF0000"/>
                </a:solidFill>
                <a:latin typeface="Arial Black" panose="020B0A04020102020204" pitchFamily="34" charset="0"/>
              </a:rPr>
              <a:t>k</a:t>
            </a:r>
            <a:r>
              <a:rPr lang="tr-TR" dirty="0" smtClean="0">
                <a:solidFill>
                  <a:srgbClr val="FF0000"/>
                </a:solidFill>
                <a:latin typeface="Arial Black" panose="020B0A04020102020204" pitchFamily="34" charset="0"/>
              </a:rPr>
              <a:t>: Katı kısmın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V</a:t>
            </a:r>
            <a:r>
              <a:rPr lang="tr-TR" baseline="-25000" dirty="0" err="1">
                <a:solidFill>
                  <a:srgbClr val="FF0000"/>
                </a:solidFill>
                <a:latin typeface="Arial Black" panose="020B0A04020102020204" pitchFamily="34" charset="0"/>
              </a:rPr>
              <a:t>h</a:t>
            </a:r>
            <a:r>
              <a:rPr lang="tr-TR"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Toplam boşluk </a:t>
            </a:r>
            <a:r>
              <a:rPr lang="tr-TR" dirty="0">
                <a:solidFill>
                  <a:srgbClr val="FF0000"/>
                </a:solidFill>
                <a:latin typeface="Arial Black" panose="020B0A04020102020204" pitchFamily="34" charset="0"/>
              </a:rPr>
              <a:t>hacmi (m</a:t>
            </a:r>
            <a:r>
              <a:rPr lang="tr-TR" baseline="30000" dirty="0">
                <a:solidFill>
                  <a:srgbClr val="FF0000"/>
                </a:solidFill>
                <a:latin typeface="Arial Black" panose="020B0A04020102020204" pitchFamily="34" charset="0"/>
              </a:rPr>
              <a:t>3</a:t>
            </a:r>
            <a:r>
              <a:rPr lang="tr-TR" dirty="0" smtClean="0">
                <a:solidFill>
                  <a:srgbClr val="FF0000"/>
                </a:solidFill>
                <a:latin typeface="Arial Black" panose="020B0A04020102020204" pitchFamily="34" charset="0"/>
              </a:rPr>
              <a:t>)</a:t>
            </a:r>
          </a:p>
          <a:p>
            <a:r>
              <a:rPr lang="tr-TR" dirty="0" err="1">
                <a:solidFill>
                  <a:srgbClr val="FF0000"/>
                </a:solidFill>
                <a:latin typeface="Arial Black" panose="020B0A04020102020204" pitchFamily="34" charset="0"/>
              </a:rPr>
              <a:t>M</a:t>
            </a:r>
            <a:r>
              <a:rPr lang="tr-TR" baseline="-25000" dirty="0" err="1">
                <a:solidFill>
                  <a:srgbClr val="FF0000"/>
                </a:solidFill>
                <a:latin typeface="Arial Black" panose="020B0A04020102020204" pitchFamily="34" charset="0"/>
              </a:rPr>
              <a:t>s</a:t>
            </a:r>
            <a:r>
              <a:rPr lang="tr-TR" baseline="-25000" dirty="0">
                <a:solidFill>
                  <a:srgbClr val="FF0000"/>
                </a:solidFill>
                <a:latin typeface="Arial Black" panose="020B0A04020102020204" pitchFamily="34" charset="0"/>
              </a:rPr>
              <a:t> </a:t>
            </a:r>
            <a:r>
              <a:rPr lang="tr-TR" dirty="0" smtClean="0">
                <a:solidFill>
                  <a:srgbClr val="FF0000"/>
                </a:solidFill>
                <a:latin typeface="Arial Black" panose="020B0A04020102020204" pitchFamily="34" charset="0"/>
              </a:rPr>
              <a:t>: toplam hacim (m</a:t>
            </a:r>
            <a:r>
              <a:rPr lang="tr-TR" baseline="30000" dirty="0" smtClean="0">
                <a:solidFill>
                  <a:srgbClr val="FF0000"/>
                </a:solidFill>
                <a:latin typeface="Arial Black" panose="020B0A04020102020204" pitchFamily="34" charset="0"/>
              </a:rPr>
              <a:t>3</a:t>
            </a:r>
            <a:r>
              <a:rPr lang="tr-TR" dirty="0">
                <a:solidFill>
                  <a:srgbClr val="FF0000"/>
                </a:solidFill>
                <a:latin typeface="Arial Black" panose="020B0A04020102020204" pitchFamily="34" charset="0"/>
              </a:rPr>
              <a:t>)</a:t>
            </a:r>
          </a:p>
          <a:p>
            <a:endParaRPr lang="tr-TR" dirty="0">
              <a:solidFill>
                <a:srgbClr val="FF0000"/>
              </a:solidFill>
              <a:latin typeface="Arial Black" panose="020B0A04020102020204" pitchFamily="34" charset="0"/>
            </a:endParaRPr>
          </a:p>
          <a:p>
            <a:endParaRPr lang="tr-TR" dirty="0">
              <a:solidFill>
                <a:srgbClr val="FF0000"/>
              </a:solidFill>
              <a:latin typeface="Arial Black" panose="020B0A04020102020204" pitchFamily="34" charset="0"/>
            </a:endParaRPr>
          </a:p>
          <a:p>
            <a:endParaRPr lang="en-US" dirty="0">
              <a:solidFill>
                <a:srgbClr val="FF0000"/>
              </a:solidFill>
              <a:latin typeface="Arial Black" panose="020B0A04020102020204" pitchFamily="34" charset="0"/>
            </a:endParaRPr>
          </a:p>
        </p:txBody>
      </p:sp>
      <p:sp>
        <p:nvSpPr>
          <p:cNvPr id="3" name="Metin kutusu 2"/>
          <p:cNvSpPr txBox="1"/>
          <p:nvPr/>
        </p:nvSpPr>
        <p:spPr>
          <a:xfrm>
            <a:off x="5752919" y="1949332"/>
            <a:ext cx="5474405" cy="800219"/>
          </a:xfrm>
          <a:prstGeom prst="rect">
            <a:avLst/>
          </a:prstGeom>
          <a:noFill/>
        </p:spPr>
        <p:txBody>
          <a:bodyPr wrap="square" rtlCol="0">
            <a:spAutoFit/>
          </a:bodyPr>
          <a:lstStyle/>
          <a:p>
            <a:r>
              <a:rPr lang="tr-TR" sz="2000" dirty="0" smtClean="0">
                <a:solidFill>
                  <a:srgbClr val="3333FF"/>
                </a:solidFill>
                <a:latin typeface="Arial Black" panose="020B0A04020102020204" pitchFamily="34" charset="0"/>
                <a:sym typeface="Symbol" panose="05050102010706020507" pitchFamily="18" charset="2"/>
              </a:rPr>
              <a:t> = (w x </a:t>
            </a:r>
            <a:r>
              <a:rPr lang="tr-TR" sz="2000" dirty="0" smtClean="0">
                <a:latin typeface="Arial Black" panose="020B0A04020102020204" pitchFamily="34" charset="0"/>
                <a:sym typeface="Symbol" panose="05050102010706020507" pitchFamily="18" charset="2"/>
              </a:rPr>
              <a:t>HA) / </a:t>
            </a:r>
            <a:r>
              <a:rPr lang="tr-TR" sz="2000" baseline="-25000" dirty="0">
                <a:latin typeface="Arial Black" panose="020B0A04020102020204" pitchFamily="34" charset="0"/>
                <a:sym typeface="Symbol" panose="05050102010706020507" pitchFamily="18" charset="2"/>
              </a:rPr>
              <a:t>s</a:t>
            </a:r>
            <a:r>
              <a:rPr lang="tr-TR" sz="2000" dirty="0" smtClean="0">
                <a:solidFill>
                  <a:srgbClr val="3333FF"/>
                </a:solidFill>
                <a:latin typeface="Arial Black" panose="020B0A04020102020204" pitchFamily="34" charset="0"/>
                <a:sym typeface="Symbol" panose="05050102010706020507" pitchFamily="18" charset="2"/>
              </a:rPr>
              <a:t>   			(18)</a:t>
            </a:r>
          </a:p>
          <a:p>
            <a:r>
              <a:rPr lang="tr-TR" sz="2000" dirty="0">
                <a:solidFill>
                  <a:srgbClr val="3333FF"/>
                </a:solidFill>
                <a:latin typeface="Arial Black" panose="020B0A04020102020204" pitchFamily="34" charset="0"/>
                <a:sym typeface="Symbol" panose="05050102010706020507" pitchFamily="18" charset="2"/>
              </a:rPr>
              <a:t>w</a:t>
            </a:r>
            <a:r>
              <a:rPr lang="tr-TR" sz="2000" dirty="0" smtClean="0">
                <a:solidFill>
                  <a:srgbClr val="3333FF"/>
                </a:solidFill>
                <a:latin typeface="Arial Black" panose="020B0A04020102020204" pitchFamily="34" charset="0"/>
                <a:sym typeface="Symbol" panose="05050102010706020507" pitchFamily="18" charset="2"/>
              </a:rPr>
              <a:t> = ( x </a:t>
            </a:r>
            <a:r>
              <a:rPr lang="tr-TR" sz="2600" dirty="0" smtClean="0">
                <a:latin typeface="Arial Black" panose="020B0A04020102020204" pitchFamily="34" charset="0"/>
                <a:sym typeface="Symbol" panose="05050102010706020507" pitchFamily="18" charset="2"/>
              </a:rPr>
              <a:t></a:t>
            </a:r>
            <a:r>
              <a:rPr lang="tr-TR" sz="2600" baseline="-25000" dirty="0">
                <a:latin typeface="Arial Black" panose="020B0A04020102020204" pitchFamily="34" charset="0"/>
                <a:sym typeface="Symbol" panose="05050102010706020507" pitchFamily="18" charset="2"/>
              </a:rPr>
              <a:t>s</a:t>
            </a:r>
            <a:r>
              <a:rPr lang="tr-TR" sz="2600" dirty="0" smtClean="0">
                <a:latin typeface="Arial Black" panose="020B0A04020102020204" pitchFamily="34" charset="0"/>
                <a:sym typeface="Symbol" panose="05050102010706020507" pitchFamily="18" charset="2"/>
              </a:rPr>
              <a:t>)</a:t>
            </a:r>
            <a:r>
              <a:rPr lang="tr-TR" sz="2000" dirty="0" smtClean="0">
                <a:solidFill>
                  <a:srgbClr val="3333FF"/>
                </a:solidFill>
                <a:latin typeface="Arial Black" panose="020B0A04020102020204" pitchFamily="34" charset="0"/>
                <a:sym typeface="Symbol" panose="05050102010706020507" pitchFamily="18" charset="2"/>
              </a:rPr>
              <a:t>/</a:t>
            </a:r>
            <a:r>
              <a:rPr lang="tr-TR" sz="2000" dirty="0" smtClean="0">
                <a:latin typeface="Arial Black" panose="020B0A04020102020204" pitchFamily="34" charset="0"/>
                <a:sym typeface="Symbol" panose="05050102010706020507" pitchFamily="18" charset="2"/>
              </a:rPr>
              <a:t>HA</a:t>
            </a:r>
            <a:r>
              <a:rPr lang="tr-TR" sz="2000" dirty="0" smtClean="0">
                <a:solidFill>
                  <a:srgbClr val="3333FF"/>
                </a:solidFill>
                <a:latin typeface="Arial Black" panose="020B0A04020102020204" pitchFamily="34" charset="0"/>
                <a:sym typeface="Symbol" panose="05050102010706020507" pitchFamily="18" charset="2"/>
              </a:rPr>
              <a:t> </a:t>
            </a:r>
            <a:r>
              <a:rPr lang="tr-TR" sz="2000" baseline="-25000" dirty="0" smtClean="0">
                <a:solidFill>
                  <a:srgbClr val="3333FF"/>
                </a:solidFill>
                <a:latin typeface="Arial Black" panose="020B0A04020102020204" pitchFamily="34" charset="0"/>
                <a:sym typeface="Symbol" panose="05050102010706020507" pitchFamily="18" charset="2"/>
              </a:rPr>
              <a:t> 			</a:t>
            </a:r>
            <a:r>
              <a:rPr lang="tr-TR" sz="2000" dirty="0" smtClean="0">
                <a:solidFill>
                  <a:srgbClr val="3333FF"/>
                </a:solidFill>
                <a:latin typeface="Arial Black" panose="020B0A04020102020204" pitchFamily="34" charset="0"/>
                <a:sym typeface="Symbol" panose="05050102010706020507" pitchFamily="18" charset="2"/>
              </a:rPr>
              <a:t>(19)</a:t>
            </a:r>
            <a:endParaRPr lang="en-US" sz="2000" baseline="-25000" dirty="0">
              <a:solidFill>
                <a:srgbClr val="3333FF"/>
              </a:solidFill>
              <a:latin typeface="Arial Black" panose="020B0A04020102020204" pitchFamily="34" charset="0"/>
            </a:endParaRPr>
          </a:p>
        </p:txBody>
      </p:sp>
      <p:pic>
        <p:nvPicPr>
          <p:cNvPr id="27" name="Resim 26"/>
          <p:cNvPicPr>
            <a:picLocks noChangeAspect="1"/>
          </p:cNvPicPr>
          <p:nvPr/>
        </p:nvPicPr>
        <p:blipFill>
          <a:blip r:embed="rId2"/>
          <a:stretch>
            <a:fillRect/>
          </a:stretch>
        </p:blipFill>
        <p:spPr>
          <a:xfrm>
            <a:off x="214098" y="1949332"/>
            <a:ext cx="5279751" cy="3951846"/>
          </a:xfrm>
          <a:prstGeom prst="rect">
            <a:avLst/>
          </a:prstGeom>
        </p:spPr>
      </p:pic>
      <p:sp>
        <p:nvSpPr>
          <p:cNvPr id="30" name="Metin kutusu 29"/>
          <p:cNvSpPr txBox="1"/>
          <p:nvPr/>
        </p:nvSpPr>
        <p:spPr>
          <a:xfrm>
            <a:off x="2271859" y="2111601"/>
            <a:ext cx="821892" cy="369332"/>
          </a:xfrm>
          <a:prstGeom prst="rect">
            <a:avLst/>
          </a:prstGeom>
          <a:noFill/>
        </p:spPr>
        <p:txBody>
          <a:bodyPr wrap="none" rtlCol="0">
            <a:spAutoFit/>
          </a:bodyPr>
          <a:lstStyle/>
          <a:p>
            <a:r>
              <a:rPr lang="tr-TR" dirty="0" smtClean="0">
                <a:latin typeface="Arial Black" panose="020B0A04020102020204" pitchFamily="34" charset="0"/>
              </a:rPr>
              <a:t>Hava</a:t>
            </a:r>
            <a:endParaRPr lang="en-US" dirty="0">
              <a:latin typeface="Arial Black" panose="020B0A04020102020204" pitchFamily="34" charset="0"/>
            </a:endParaRPr>
          </a:p>
        </p:txBody>
      </p:sp>
      <p:sp>
        <p:nvSpPr>
          <p:cNvPr id="31" name="Metin kutusu 30"/>
          <p:cNvSpPr txBox="1"/>
          <p:nvPr/>
        </p:nvSpPr>
        <p:spPr>
          <a:xfrm>
            <a:off x="2422690" y="2837467"/>
            <a:ext cx="505267" cy="369332"/>
          </a:xfrm>
          <a:prstGeom prst="rect">
            <a:avLst/>
          </a:prstGeom>
          <a:noFill/>
        </p:spPr>
        <p:txBody>
          <a:bodyPr wrap="none" rtlCol="0">
            <a:spAutoFit/>
          </a:bodyPr>
          <a:lstStyle/>
          <a:p>
            <a:r>
              <a:rPr lang="tr-TR" dirty="0" smtClean="0">
                <a:latin typeface="Arial Black" panose="020B0A04020102020204" pitchFamily="34" charset="0"/>
              </a:rPr>
              <a:t>Su</a:t>
            </a:r>
            <a:endParaRPr lang="en-US" dirty="0">
              <a:latin typeface="Arial Black" panose="020B0A04020102020204" pitchFamily="34" charset="0"/>
            </a:endParaRPr>
          </a:p>
        </p:txBody>
      </p:sp>
      <p:sp>
        <p:nvSpPr>
          <p:cNvPr id="33" name="Metin kutusu 32"/>
          <p:cNvSpPr txBox="1"/>
          <p:nvPr/>
        </p:nvSpPr>
        <p:spPr>
          <a:xfrm>
            <a:off x="2375555" y="4411741"/>
            <a:ext cx="706475" cy="369332"/>
          </a:xfrm>
          <a:prstGeom prst="rect">
            <a:avLst/>
          </a:prstGeom>
          <a:noFill/>
        </p:spPr>
        <p:txBody>
          <a:bodyPr wrap="none" rtlCol="0">
            <a:spAutoFit/>
          </a:bodyPr>
          <a:lstStyle/>
          <a:p>
            <a:r>
              <a:rPr lang="tr-TR" dirty="0" smtClean="0">
                <a:latin typeface="Arial Black" panose="020B0A04020102020204" pitchFamily="34" charset="0"/>
              </a:rPr>
              <a:t>Katı</a:t>
            </a:r>
            <a:endParaRPr lang="en-US" dirty="0">
              <a:latin typeface="Arial Black" panose="020B0A04020102020204" pitchFamily="34" charset="0"/>
            </a:endParaRPr>
          </a:p>
        </p:txBody>
      </p:sp>
      <p:sp>
        <p:nvSpPr>
          <p:cNvPr id="34" name="Metin kutusu 33"/>
          <p:cNvSpPr txBox="1"/>
          <p:nvPr/>
        </p:nvSpPr>
        <p:spPr>
          <a:xfrm>
            <a:off x="4025244" y="2111602"/>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5" name="Metin kutusu 34"/>
          <p:cNvSpPr txBox="1"/>
          <p:nvPr/>
        </p:nvSpPr>
        <p:spPr>
          <a:xfrm>
            <a:off x="3998534" y="2820184"/>
            <a:ext cx="497252"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6" name="Metin kutusu 35"/>
          <p:cNvSpPr txBox="1"/>
          <p:nvPr/>
        </p:nvSpPr>
        <p:spPr>
          <a:xfrm>
            <a:off x="4056664" y="4103799"/>
            <a:ext cx="505267"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37" name="Metin kutusu 36"/>
          <p:cNvSpPr txBox="1"/>
          <p:nvPr/>
        </p:nvSpPr>
        <p:spPr>
          <a:xfrm>
            <a:off x="1311898" y="2169733"/>
            <a:ext cx="466794" cy="369332"/>
          </a:xfrm>
          <a:prstGeom prst="rect">
            <a:avLst/>
          </a:prstGeom>
          <a:noFill/>
        </p:spPr>
        <p:txBody>
          <a:bodyPr wrap="none" rtlCol="0">
            <a:spAutoFit/>
          </a:bodyPr>
          <a:lstStyle/>
          <a:p>
            <a:r>
              <a:rPr lang="tr-TR" dirty="0" err="1">
                <a:latin typeface="Arial Black" panose="020B0A04020102020204" pitchFamily="34" charset="0"/>
              </a:rPr>
              <a:t>V</a:t>
            </a:r>
            <a:r>
              <a:rPr lang="tr-TR" baseline="-25000" dirty="0" err="1" smtClean="0">
                <a:latin typeface="Arial Black" panose="020B0A04020102020204" pitchFamily="34" charset="0"/>
              </a:rPr>
              <a:t>h</a:t>
            </a:r>
            <a:endParaRPr lang="en-US" baseline="-25000" dirty="0">
              <a:latin typeface="Arial Black" panose="020B0A04020102020204" pitchFamily="34" charset="0"/>
            </a:endParaRPr>
          </a:p>
        </p:txBody>
      </p:sp>
      <p:sp>
        <p:nvSpPr>
          <p:cNvPr id="38" name="Metin kutusu 37"/>
          <p:cNvSpPr txBox="1"/>
          <p:nvPr/>
        </p:nvSpPr>
        <p:spPr>
          <a:xfrm>
            <a:off x="1341748" y="2831181"/>
            <a:ext cx="458780"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s</a:t>
            </a:r>
            <a:endParaRPr lang="en-US" baseline="-25000" dirty="0">
              <a:latin typeface="Arial Black" panose="020B0A04020102020204" pitchFamily="34" charset="0"/>
            </a:endParaRPr>
          </a:p>
        </p:txBody>
      </p:sp>
      <p:sp>
        <p:nvSpPr>
          <p:cNvPr id="39" name="Metin kutusu 38"/>
          <p:cNvSpPr txBox="1"/>
          <p:nvPr/>
        </p:nvSpPr>
        <p:spPr>
          <a:xfrm>
            <a:off x="1352743" y="4312764"/>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k</a:t>
            </a:r>
            <a:endParaRPr lang="en-US" baseline="-25000" dirty="0">
              <a:latin typeface="Arial Black" panose="020B0A04020102020204" pitchFamily="34" charset="0"/>
            </a:endParaRPr>
          </a:p>
        </p:txBody>
      </p:sp>
      <p:sp>
        <p:nvSpPr>
          <p:cNvPr id="40" name="Metin kutusu 39"/>
          <p:cNvSpPr txBox="1"/>
          <p:nvPr/>
        </p:nvSpPr>
        <p:spPr>
          <a:xfrm>
            <a:off x="757285" y="2595512"/>
            <a:ext cx="466794"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a:latin typeface="Arial Black" panose="020B0A04020102020204" pitchFamily="34" charset="0"/>
              </a:rPr>
              <a:t>b</a:t>
            </a:r>
            <a:endParaRPr lang="en-US" baseline="-25000" dirty="0">
              <a:latin typeface="Arial Black" panose="020B0A04020102020204" pitchFamily="34" charset="0"/>
            </a:endParaRPr>
          </a:p>
        </p:txBody>
      </p:sp>
      <p:sp>
        <p:nvSpPr>
          <p:cNvPr id="41" name="Metin kutusu 40"/>
          <p:cNvSpPr txBox="1"/>
          <p:nvPr/>
        </p:nvSpPr>
        <p:spPr>
          <a:xfrm>
            <a:off x="221528" y="3681168"/>
            <a:ext cx="433132" cy="369332"/>
          </a:xfrm>
          <a:prstGeom prst="rect">
            <a:avLst/>
          </a:prstGeom>
          <a:noFill/>
        </p:spPr>
        <p:txBody>
          <a:bodyPr wrap="none" rtlCol="0">
            <a:spAutoFit/>
          </a:bodyPr>
          <a:lstStyle/>
          <a:p>
            <a:r>
              <a:rPr lang="tr-TR" dirty="0" err="1" smtClean="0">
                <a:latin typeface="Arial Black" panose="020B0A04020102020204" pitchFamily="34" charset="0"/>
              </a:rPr>
              <a:t>V</a:t>
            </a:r>
            <a:r>
              <a:rPr lang="tr-TR" baseline="-25000" dirty="0" err="1" smtClean="0">
                <a:latin typeface="Arial Black" panose="020B0A04020102020204" pitchFamily="34" charset="0"/>
              </a:rPr>
              <a:t>t</a:t>
            </a:r>
            <a:endParaRPr lang="en-US" baseline="-25000" dirty="0">
              <a:latin typeface="Arial Black" panose="020B0A04020102020204" pitchFamily="34" charset="0"/>
            </a:endParaRPr>
          </a:p>
        </p:txBody>
      </p:sp>
      <p:sp>
        <p:nvSpPr>
          <p:cNvPr id="42" name="Metin kutusu 41"/>
          <p:cNvSpPr txBox="1"/>
          <p:nvPr/>
        </p:nvSpPr>
        <p:spPr>
          <a:xfrm>
            <a:off x="5140750" y="3142267"/>
            <a:ext cx="471604" cy="369332"/>
          </a:xfrm>
          <a:prstGeom prst="rect">
            <a:avLst/>
          </a:prstGeom>
          <a:noFill/>
        </p:spPr>
        <p:txBody>
          <a:bodyPr wrap="none" rtlCol="0">
            <a:spAutoFit/>
          </a:bodyPr>
          <a:lstStyle/>
          <a:p>
            <a:r>
              <a:rPr lang="tr-TR" dirty="0" err="1" smtClean="0">
                <a:latin typeface="Arial Black" panose="020B0A04020102020204" pitchFamily="34" charset="0"/>
              </a:rPr>
              <a:t>M</a:t>
            </a:r>
            <a:r>
              <a:rPr lang="tr-TR" baseline="-25000" dirty="0" err="1">
                <a:latin typeface="Arial Black" panose="020B0A04020102020204" pitchFamily="34" charset="0"/>
              </a:rPr>
              <a:t>t</a:t>
            </a:r>
            <a:endParaRPr lang="en-US" baseline="-25000" dirty="0">
              <a:latin typeface="Arial Black" panose="020B0A04020102020204" pitchFamily="34" charset="0"/>
            </a:endParaRPr>
          </a:p>
        </p:txBody>
      </p:sp>
      <p:sp>
        <p:nvSpPr>
          <p:cNvPr id="43" name="Metin kutusu 42"/>
          <p:cNvSpPr txBox="1"/>
          <p:nvPr/>
        </p:nvSpPr>
        <p:spPr>
          <a:xfrm>
            <a:off x="405232" y="1621410"/>
            <a:ext cx="1428596" cy="369332"/>
          </a:xfrm>
          <a:prstGeom prst="rect">
            <a:avLst/>
          </a:prstGeom>
          <a:noFill/>
        </p:spPr>
        <p:txBody>
          <a:bodyPr wrap="none" rtlCol="0">
            <a:spAutoFit/>
          </a:bodyPr>
          <a:lstStyle/>
          <a:p>
            <a:r>
              <a:rPr lang="tr-TR" dirty="0" smtClean="0">
                <a:latin typeface="Arial Black" panose="020B0A04020102020204" pitchFamily="34" charset="0"/>
              </a:rPr>
              <a:t>Hacim (V)</a:t>
            </a:r>
            <a:endParaRPr lang="en-US" dirty="0">
              <a:latin typeface="Arial Black" panose="020B0A04020102020204" pitchFamily="34" charset="0"/>
            </a:endParaRPr>
          </a:p>
        </p:txBody>
      </p:sp>
      <p:sp>
        <p:nvSpPr>
          <p:cNvPr id="44" name="Metin kutusu 43"/>
          <p:cNvSpPr txBox="1"/>
          <p:nvPr/>
        </p:nvSpPr>
        <p:spPr>
          <a:xfrm>
            <a:off x="3683544" y="1661135"/>
            <a:ext cx="1332865" cy="369332"/>
          </a:xfrm>
          <a:prstGeom prst="rect">
            <a:avLst/>
          </a:prstGeom>
          <a:noFill/>
        </p:spPr>
        <p:txBody>
          <a:bodyPr wrap="none" rtlCol="0">
            <a:spAutoFit/>
          </a:bodyPr>
          <a:lstStyle/>
          <a:p>
            <a:r>
              <a:rPr lang="tr-TR" dirty="0" smtClean="0">
                <a:latin typeface="Arial Black" panose="020B0A04020102020204" pitchFamily="34" charset="0"/>
              </a:rPr>
              <a:t>Kütle (M)</a:t>
            </a:r>
            <a:endParaRPr lang="en-US" dirty="0">
              <a:latin typeface="Arial Black" panose="020B0A04020102020204" pitchFamily="34" charset="0"/>
            </a:endParaRPr>
          </a:p>
        </p:txBody>
      </p:sp>
    </p:spTree>
    <p:extLst>
      <p:ext uri="{BB962C8B-B14F-4D97-AF65-F5344CB8AC3E}">
        <p14:creationId xmlns:p14="http://schemas.microsoft.com/office/powerpoint/2010/main" val="1683130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smtClean="0">
                <a:solidFill>
                  <a:srgbClr val="FF0000"/>
                </a:solidFill>
                <a:latin typeface="Arial Black" panose="020B0A04020102020204" pitchFamily="34" charset="0"/>
              </a:rPr>
              <a:t>Ödev 1 (dönüş tarihi 7 Ekim 2026)</a:t>
            </a:r>
            <a:endParaRPr lang="en-US" dirty="0">
              <a:solidFill>
                <a:srgbClr val="FF0000"/>
              </a:solidFill>
              <a:latin typeface="Arial Black" panose="020B0A04020102020204" pitchFamily="34" charset="0"/>
            </a:endParaRPr>
          </a:p>
        </p:txBody>
      </p:sp>
      <p:sp>
        <p:nvSpPr>
          <p:cNvPr id="5" name="Metin kutusu 4"/>
          <p:cNvSpPr txBox="1"/>
          <p:nvPr/>
        </p:nvSpPr>
        <p:spPr>
          <a:xfrm>
            <a:off x="1107441" y="1828800"/>
            <a:ext cx="11084560" cy="3693319"/>
          </a:xfrm>
          <a:prstGeom prst="rect">
            <a:avLst/>
          </a:prstGeom>
          <a:noFill/>
        </p:spPr>
        <p:txBody>
          <a:bodyPr wrap="square" rtlCol="0">
            <a:spAutoFit/>
          </a:bodyPr>
          <a:lstStyle/>
          <a:p>
            <a:r>
              <a:rPr lang="tr-TR" dirty="0" smtClean="0">
                <a:latin typeface="Arial Black" panose="020B0A04020102020204" pitchFamily="34" charset="0"/>
              </a:rPr>
              <a:t>Aynı noktadan üç adet bozulmamış toprak örneği alınız ve aşağıdaki değişkenleri hesaplayınız ve bir tabloda rapor ediniz. </a:t>
            </a:r>
          </a:p>
          <a:p>
            <a:pPr marL="342900" indent="-342900">
              <a:buFont typeface="+mj-lt"/>
              <a:buAutoNum type="arabicPeriod"/>
            </a:pPr>
            <a:r>
              <a:rPr lang="tr-TR" dirty="0" smtClean="0">
                <a:latin typeface="Arial Black" panose="020B0A04020102020204" pitchFamily="34" charset="0"/>
              </a:rPr>
              <a:t>Fırın kuru hacim ağırlığı </a:t>
            </a:r>
          </a:p>
          <a:p>
            <a:pPr marL="342900" indent="-342900">
              <a:buFont typeface="+mj-lt"/>
              <a:buAutoNum type="arabicPeriod"/>
            </a:pPr>
            <a:r>
              <a:rPr lang="tr-TR" dirty="0" smtClean="0">
                <a:latin typeface="Arial Black" panose="020B0A04020102020204" pitchFamily="34" charset="0"/>
              </a:rPr>
              <a:t>Toplam gözeneklilik </a:t>
            </a:r>
          </a:p>
          <a:p>
            <a:pPr marL="342900" indent="-342900">
              <a:buFont typeface="+mj-lt"/>
              <a:buAutoNum type="arabicPeriod"/>
            </a:pPr>
            <a:r>
              <a:rPr lang="tr-TR" dirty="0" smtClean="0">
                <a:latin typeface="Arial Black" panose="020B0A04020102020204" pitchFamily="34" charset="0"/>
              </a:rPr>
              <a:t>Boşluk oranı </a:t>
            </a:r>
          </a:p>
          <a:p>
            <a:pPr marL="342900" indent="-342900">
              <a:buFont typeface="+mj-lt"/>
              <a:buAutoNum type="arabicPeriod"/>
            </a:pPr>
            <a:r>
              <a:rPr lang="tr-TR" dirty="0" smtClean="0">
                <a:latin typeface="Arial Black" panose="020B0A04020102020204" pitchFamily="34" charset="0"/>
              </a:rPr>
              <a:t>Hava dolu gözeneklilik </a:t>
            </a:r>
          </a:p>
          <a:p>
            <a:pPr marL="342900" indent="-342900">
              <a:buFont typeface="+mj-lt"/>
              <a:buAutoNum type="arabicPeriod"/>
            </a:pPr>
            <a:r>
              <a:rPr lang="tr-TR" dirty="0" smtClean="0">
                <a:latin typeface="Arial Black" panose="020B0A04020102020204" pitchFamily="34" charset="0"/>
              </a:rPr>
              <a:t>Ağırlık üzerinden su içeriği </a:t>
            </a:r>
          </a:p>
          <a:p>
            <a:pPr marL="342900" indent="-342900">
              <a:buFont typeface="+mj-lt"/>
              <a:buAutoNum type="arabicPeriod"/>
            </a:pPr>
            <a:r>
              <a:rPr lang="tr-TR" dirty="0" smtClean="0">
                <a:latin typeface="Arial Black" panose="020B0A04020102020204" pitchFamily="34" charset="0"/>
              </a:rPr>
              <a:t>Hacim üzerinden su içeriği </a:t>
            </a:r>
          </a:p>
          <a:p>
            <a:pPr marL="342900" indent="-342900">
              <a:buFont typeface="+mj-lt"/>
              <a:buAutoNum type="arabicPeriod"/>
            </a:pPr>
            <a:r>
              <a:rPr lang="tr-TR" dirty="0" smtClean="0">
                <a:latin typeface="Arial Black" panose="020B0A04020102020204" pitchFamily="34" charset="0"/>
              </a:rPr>
              <a:t>Örnekleme anında örnekleme derinliğinde 1 ha alandaki su miktarı (ton)</a:t>
            </a:r>
          </a:p>
          <a:p>
            <a:pPr marL="342900" indent="-342900">
              <a:buFont typeface="+mj-lt"/>
              <a:buAutoNum type="arabicPeriod"/>
            </a:pPr>
            <a:r>
              <a:rPr lang="tr-TR" dirty="0" smtClean="0">
                <a:latin typeface="Arial Black" panose="020B0A04020102020204" pitchFamily="34" charset="0"/>
              </a:rPr>
              <a:t>Toprak örneklerini aynı noktadan aynı kişi aldı ve analizleri de aynı kişi yaptı.  Öyleyse bu üç örnek için hesaplanan değerlerdeki farklılığın kaynakları neler olabilir.  Kısaca tartışınız.  </a:t>
            </a:r>
          </a:p>
          <a:p>
            <a:pPr marL="342900" indent="-342900">
              <a:buFont typeface="+mj-lt"/>
              <a:buAutoNum type="arabicPeriod"/>
            </a:pPr>
            <a:endParaRPr lang="en-US" dirty="0">
              <a:latin typeface="Arial Black" panose="020B0A04020102020204" pitchFamily="34" charset="0"/>
            </a:endParaRPr>
          </a:p>
        </p:txBody>
      </p:sp>
    </p:spTree>
    <p:extLst>
      <p:ext uri="{BB962C8B-B14F-4D97-AF65-F5344CB8AC3E}">
        <p14:creationId xmlns:p14="http://schemas.microsoft.com/office/powerpoint/2010/main" val="97727232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1162</TotalTime>
  <Words>1702</Words>
  <Application>Microsoft Office PowerPoint</Application>
  <PresentationFormat>Geniş ekran</PresentationFormat>
  <Paragraphs>403</Paragraphs>
  <Slides>17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17</vt:i4>
      </vt:variant>
    </vt:vector>
  </HeadingPairs>
  <TitlesOfParts>
    <vt:vector size="23" baseType="lpstr">
      <vt:lpstr>Arial</vt:lpstr>
      <vt:lpstr>Arial Black</vt:lpstr>
      <vt:lpstr>Calibri</vt:lpstr>
      <vt:lpstr>Calibri Light</vt:lpstr>
      <vt:lpstr>Symbol</vt:lpstr>
      <vt:lpstr>Office Teması</vt:lpstr>
      <vt:lpstr>TOPRAK HACİM-KÜTLE İLİŞKİLERİ </vt:lpstr>
      <vt:lpstr>Üç fazlı bir yapı olarak toprak</vt:lpstr>
      <vt:lpstr>Toprakta hacim ve kütle ilişkileri </vt:lpstr>
      <vt:lpstr>Katı daneler yoğunluğu (k)</vt:lpstr>
      <vt:lpstr>Fırın kuru hacim ağırlığı (HA)</vt:lpstr>
      <vt:lpstr>Özgül fırın kuru hacim (Sb)</vt:lpstr>
      <vt:lpstr>Toplam gözeneklilik (porosite, f)</vt:lpstr>
      <vt:lpstr>Boşluk oranı (e)</vt:lpstr>
      <vt:lpstr>Toprağın kütle ve hacim üzerinden su içeriği</vt:lpstr>
      <vt:lpstr>Doygunluk yüzdesi (s)</vt:lpstr>
      <vt:lpstr>Hava dolu gözeneklilik (fh)</vt:lpstr>
      <vt:lpstr>Havanın nispi hacmi (a)</vt:lpstr>
      <vt:lpstr>Toplam porosite (f) ve boşluk oranı (e) arasında:</vt:lpstr>
      <vt:lpstr>Hacimasel su içeriği (), toplam boşluk oranı (f) ve doygunluk derecesi (s) arasında:</vt:lpstr>
      <vt:lpstr>Toplam boşluk oranı (f), katı daneler yoğunluğu (k) ve hacim ağırlığı (HA) arasında:</vt:lpstr>
      <vt:lpstr>Toprağın hacimsel () ve kütlesel su içeriği (w) arasında:</vt:lpstr>
      <vt:lpstr>Ödev 1 (dönüş tarihi 7 Ekim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İnfiltrasyon</dc:title>
  <dc:creator>Hp</dc:creator>
  <cp:lastModifiedBy>Hp</cp:lastModifiedBy>
  <cp:revision>107</cp:revision>
  <dcterms:created xsi:type="dcterms:W3CDTF">2026-03-11T16:48:56Z</dcterms:created>
  <dcterms:modified xsi:type="dcterms:W3CDTF">2026-10-02T22:38:55Z</dcterms:modified>
</cp:coreProperties>
</file>